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3"/>
  </p:notesMasterIdLst>
  <p:sldIdLst>
    <p:sldId id="363" r:id="rId2"/>
    <p:sldId id="256" r:id="rId3"/>
    <p:sldId id="257" r:id="rId4"/>
    <p:sldId id="340" r:id="rId5"/>
    <p:sldId id="366" r:id="rId6"/>
    <p:sldId id="365" r:id="rId7"/>
    <p:sldId id="358" r:id="rId8"/>
    <p:sldId id="359" r:id="rId9"/>
    <p:sldId id="360" r:id="rId10"/>
    <p:sldId id="361" r:id="rId11"/>
    <p:sldId id="367" r:id="rId12"/>
    <p:sldId id="341" r:id="rId13"/>
    <p:sldId id="342" r:id="rId14"/>
    <p:sldId id="343" r:id="rId15"/>
    <p:sldId id="344" r:id="rId16"/>
    <p:sldId id="345" r:id="rId17"/>
    <p:sldId id="347" r:id="rId18"/>
    <p:sldId id="362" r:id="rId19"/>
    <p:sldId id="346" r:id="rId20"/>
    <p:sldId id="349" r:id="rId21"/>
    <p:sldId id="368" r:id="rId22"/>
    <p:sldId id="348" r:id="rId23"/>
    <p:sldId id="350" r:id="rId24"/>
    <p:sldId id="351" r:id="rId25"/>
    <p:sldId id="352" r:id="rId26"/>
    <p:sldId id="353" r:id="rId27"/>
    <p:sldId id="354" r:id="rId28"/>
    <p:sldId id="355" r:id="rId29"/>
    <p:sldId id="356" r:id="rId30"/>
    <p:sldId id="357" r:id="rId31"/>
    <p:sldId id="364"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5" d="100"/>
          <a:sy n="75" d="100"/>
        </p:scale>
        <p:origin x="1594" y="187"/>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F24F5D9-78AC-4FE3-8E82-E13A1AB1950D}" type="doc">
      <dgm:prSet loTypeId="urn:microsoft.com/office/officeart/2005/8/layout/hierarchy1" loCatId="hierarchy" qsTypeId="urn:microsoft.com/office/officeart/2005/8/quickstyle/simple3" qsCatId="simple" csTypeId="urn:microsoft.com/office/officeart/2005/8/colors/colorful1" csCatId="colorful" phldr="1"/>
      <dgm:spPr/>
      <dgm:t>
        <a:bodyPr/>
        <a:lstStyle/>
        <a:p>
          <a:endParaRPr lang="en-IN"/>
        </a:p>
      </dgm:t>
    </dgm:pt>
    <dgm:pt modelId="{7B38DCD7-574F-4454-85CF-D6AFC5932457}">
      <dgm:prSet phldrT="[Text]" custT="1"/>
      <dgm:spPr/>
      <dgm:t>
        <a:bodyPr/>
        <a:lstStyle/>
        <a:p>
          <a:r>
            <a:rPr lang="en-US" sz="2400" b="1" dirty="0">
              <a:effectLst>
                <a:outerShdw blurRad="38100" dist="38100" dir="2700000" algn="tl">
                  <a:srgbClr val="000000">
                    <a:alpha val="43137"/>
                  </a:srgbClr>
                </a:outerShdw>
              </a:effectLst>
              <a:latin typeface="Arial Narrow" pitchFamily="34" charset="0"/>
            </a:rPr>
            <a:t>QAW Steps</a:t>
          </a:r>
          <a:endParaRPr lang="en-IN" sz="2400" b="1" dirty="0">
            <a:effectLst>
              <a:outerShdw blurRad="38100" dist="38100" dir="2700000" algn="tl">
                <a:srgbClr val="000000">
                  <a:alpha val="43137"/>
                </a:srgbClr>
              </a:outerShdw>
            </a:effectLst>
            <a:latin typeface="Arial Narrow" pitchFamily="34" charset="0"/>
          </a:endParaRPr>
        </a:p>
      </dgm:t>
    </dgm:pt>
    <dgm:pt modelId="{83E3F9F1-6F66-486F-8522-3F20F21E77D9}" type="parTrans" cxnId="{760E0CC5-4A68-47BE-A236-773C35C7A1CD}">
      <dgm:prSet/>
      <dgm:spPr/>
      <dgm:t>
        <a:bodyPr/>
        <a:lstStyle/>
        <a:p>
          <a:endParaRPr lang="en-IN"/>
        </a:p>
      </dgm:t>
    </dgm:pt>
    <dgm:pt modelId="{2CFA70A4-4E95-4275-AA3C-04AD2C487535}" type="sibTrans" cxnId="{760E0CC5-4A68-47BE-A236-773C35C7A1CD}">
      <dgm:prSet/>
      <dgm:spPr/>
      <dgm:t>
        <a:bodyPr/>
        <a:lstStyle/>
        <a:p>
          <a:endParaRPr lang="en-IN"/>
        </a:p>
      </dgm:t>
    </dgm:pt>
    <dgm:pt modelId="{7630BB26-9740-44EA-A195-57D9C2D33340}">
      <dgm:prSet phldrT="[Text]" custT="1"/>
      <dgm:spPr/>
      <dgm:t>
        <a:bodyPr/>
        <a:lstStyle/>
        <a:p>
          <a:r>
            <a:rPr lang="en-US" sz="1100" dirty="0">
              <a:effectLst>
                <a:outerShdw blurRad="38100" dist="38100" dir="2700000" algn="tl">
                  <a:srgbClr val="000000">
                    <a:alpha val="43137"/>
                  </a:srgbClr>
                </a:outerShdw>
              </a:effectLst>
              <a:latin typeface="Arial Narrow" pitchFamily="34" charset="0"/>
            </a:rPr>
            <a:t>1. Presentation &amp; Introduction</a:t>
          </a:r>
          <a:endParaRPr lang="en-IN" sz="1100" dirty="0">
            <a:effectLst>
              <a:outerShdw blurRad="38100" dist="38100" dir="2700000" algn="tl">
                <a:srgbClr val="000000">
                  <a:alpha val="43137"/>
                </a:srgbClr>
              </a:outerShdw>
            </a:effectLst>
            <a:latin typeface="Arial Narrow" pitchFamily="34" charset="0"/>
          </a:endParaRPr>
        </a:p>
      </dgm:t>
    </dgm:pt>
    <dgm:pt modelId="{BD54EE45-DE8E-467F-BE7D-ED28448A2D05}" type="parTrans" cxnId="{578FBE22-3348-46AA-BAA7-F691F74886B6}">
      <dgm:prSet/>
      <dgm:spPr/>
      <dgm:t>
        <a:bodyPr/>
        <a:lstStyle/>
        <a:p>
          <a:endParaRPr lang="en-IN"/>
        </a:p>
      </dgm:t>
    </dgm:pt>
    <dgm:pt modelId="{31726547-7DCF-4C35-B7C6-AC1D85687A5C}" type="sibTrans" cxnId="{578FBE22-3348-46AA-BAA7-F691F74886B6}">
      <dgm:prSet/>
      <dgm:spPr/>
      <dgm:t>
        <a:bodyPr/>
        <a:lstStyle/>
        <a:p>
          <a:endParaRPr lang="en-IN"/>
        </a:p>
      </dgm:t>
    </dgm:pt>
    <dgm:pt modelId="{103A385E-AC94-424D-8099-0EC8181D543B}">
      <dgm:prSet phldrT="[Text]" custT="1"/>
      <dgm:spPr/>
      <dgm:t>
        <a:bodyPr/>
        <a:lstStyle/>
        <a:p>
          <a:r>
            <a:rPr lang="en-US" sz="1100" dirty="0">
              <a:effectLst>
                <a:outerShdw blurRad="38100" dist="38100" dir="2700000" algn="tl">
                  <a:srgbClr val="000000">
                    <a:alpha val="43137"/>
                  </a:srgbClr>
                </a:outerShdw>
              </a:effectLst>
              <a:latin typeface="Arial Narrow" pitchFamily="34" charset="0"/>
            </a:rPr>
            <a:t>2.  Business Mission Presentation</a:t>
          </a:r>
          <a:endParaRPr lang="en-IN" sz="1100" dirty="0">
            <a:effectLst>
              <a:outerShdw blurRad="38100" dist="38100" dir="2700000" algn="tl">
                <a:srgbClr val="000000">
                  <a:alpha val="43137"/>
                </a:srgbClr>
              </a:outerShdw>
            </a:effectLst>
            <a:latin typeface="Arial Narrow" pitchFamily="34" charset="0"/>
          </a:endParaRPr>
        </a:p>
      </dgm:t>
    </dgm:pt>
    <dgm:pt modelId="{51472A9E-F019-4FC1-BC75-B42818AB5AF4}" type="parTrans" cxnId="{DAF69A73-2E40-46F7-83C3-3765B1C2A2C8}">
      <dgm:prSet/>
      <dgm:spPr/>
      <dgm:t>
        <a:bodyPr/>
        <a:lstStyle/>
        <a:p>
          <a:endParaRPr lang="en-IN"/>
        </a:p>
      </dgm:t>
    </dgm:pt>
    <dgm:pt modelId="{6402A6F9-4C2A-4FCF-8BEF-678AA62699D3}" type="sibTrans" cxnId="{DAF69A73-2E40-46F7-83C3-3765B1C2A2C8}">
      <dgm:prSet/>
      <dgm:spPr/>
      <dgm:t>
        <a:bodyPr/>
        <a:lstStyle/>
        <a:p>
          <a:endParaRPr lang="en-IN"/>
        </a:p>
      </dgm:t>
    </dgm:pt>
    <dgm:pt modelId="{43BCCE72-F6D4-4CAA-A942-90E2F76F9517}">
      <dgm:prSet phldrT="[Text]" custT="1"/>
      <dgm:spPr/>
      <dgm:t>
        <a:bodyPr/>
        <a:lstStyle/>
        <a:p>
          <a:r>
            <a:rPr lang="en-US" sz="1100" dirty="0">
              <a:effectLst>
                <a:outerShdw blurRad="38100" dist="38100" dir="2700000" algn="tl">
                  <a:srgbClr val="000000">
                    <a:alpha val="43137"/>
                  </a:srgbClr>
                </a:outerShdw>
              </a:effectLst>
              <a:latin typeface="Arial Narrow" pitchFamily="34" charset="0"/>
            </a:rPr>
            <a:t>3. Architectural Plan Presentation</a:t>
          </a:r>
          <a:endParaRPr lang="en-IN" sz="1100" dirty="0">
            <a:effectLst>
              <a:outerShdw blurRad="38100" dist="38100" dir="2700000" algn="tl">
                <a:srgbClr val="000000">
                  <a:alpha val="43137"/>
                </a:srgbClr>
              </a:outerShdw>
            </a:effectLst>
            <a:latin typeface="Arial Narrow" pitchFamily="34" charset="0"/>
          </a:endParaRPr>
        </a:p>
      </dgm:t>
    </dgm:pt>
    <dgm:pt modelId="{DEF8DBDF-9177-42AF-9592-A75CCB25FD73}" type="parTrans" cxnId="{F6318421-8545-42C3-997E-C86E620A0BAC}">
      <dgm:prSet/>
      <dgm:spPr/>
      <dgm:t>
        <a:bodyPr/>
        <a:lstStyle/>
        <a:p>
          <a:endParaRPr lang="en-IN"/>
        </a:p>
      </dgm:t>
    </dgm:pt>
    <dgm:pt modelId="{1528E9CA-12A0-425C-AD1E-A0B103E45F62}" type="sibTrans" cxnId="{F6318421-8545-42C3-997E-C86E620A0BAC}">
      <dgm:prSet/>
      <dgm:spPr/>
      <dgm:t>
        <a:bodyPr/>
        <a:lstStyle/>
        <a:p>
          <a:endParaRPr lang="en-IN"/>
        </a:p>
      </dgm:t>
    </dgm:pt>
    <dgm:pt modelId="{DD7F0440-681B-43FB-82A8-5EFF387764B1}">
      <dgm:prSet phldrT="[Text]" custT="1"/>
      <dgm:spPr/>
      <dgm:t>
        <a:bodyPr/>
        <a:lstStyle/>
        <a:p>
          <a:r>
            <a:rPr lang="en-US" sz="1100" dirty="0">
              <a:effectLst>
                <a:outerShdw blurRad="38100" dist="38100" dir="2700000" algn="tl">
                  <a:srgbClr val="000000">
                    <a:alpha val="43137"/>
                  </a:srgbClr>
                </a:outerShdw>
              </a:effectLst>
              <a:latin typeface="Arial Narrow" pitchFamily="34" charset="0"/>
            </a:rPr>
            <a:t>4. Identification of Architectural Drivers</a:t>
          </a:r>
          <a:endParaRPr lang="en-IN" sz="1100" dirty="0">
            <a:effectLst>
              <a:outerShdw blurRad="38100" dist="38100" dir="2700000" algn="tl">
                <a:srgbClr val="000000">
                  <a:alpha val="43137"/>
                </a:srgbClr>
              </a:outerShdw>
            </a:effectLst>
            <a:latin typeface="Arial Narrow" pitchFamily="34" charset="0"/>
          </a:endParaRPr>
        </a:p>
      </dgm:t>
    </dgm:pt>
    <dgm:pt modelId="{D905B39A-80F3-4F3A-BF9C-453EFEF8DAAA}" type="parTrans" cxnId="{52B71D3D-5865-4730-B8EC-3ED6AC25C744}">
      <dgm:prSet/>
      <dgm:spPr/>
      <dgm:t>
        <a:bodyPr/>
        <a:lstStyle/>
        <a:p>
          <a:endParaRPr lang="en-IN"/>
        </a:p>
      </dgm:t>
    </dgm:pt>
    <dgm:pt modelId="{DCF886FE-0A46-4523-B693-CE0318302FCD}" type="sibTrans" cxnId="{52B71D3D-5865-4730-B8EC-3ED6AC25C744}">
      <dgm:prSet/>
      <dgm:spPr/>
      <dgm:t>
        <a:bodyPr/>
        <a:lstStyle/>
        <a:p>
          <a:endParaRPr lang="en-IN"/>
        </a:p>
      </dgm:t>
    </dgm:pt>
    <dgm:pt modelId="{2308B64D-07D8-4EB9-8BCF-BCA1C3787C77}">
      <dgm:prSet phldrT="[Text]" custT="1"/>
      <dgm:spPr/>
      <dgm:t>
        <a:bodyPr/>
        <a:lstStyle/>
        <a:p>
          <a:r>
            <a:rPr lang="en-US" sz="1100" dirty="0">
              <a:effectLst>
                <a:outerShdw blurRad="38100" dist="38100" dir="2700000" algn="tl">
                  <a:srgbClr val="000000">
                    <a:alpha val="43137"/>
                  </a:srgbClr>
                </a:outerShdw>
              </a:effectLst>
              <a:latin typeface="Arial Narrow" pitchFamily="34" charset="0"/>
            </a:rPr>
            <a:t>5.Scenario Brainstorming</a:t>
          </a:r>
          <a:endParaRPr lang="en-IN" sz="1100" dirty="0">
            <a:effectLst>
              <a:outerShdw blurRad="38100" dist="38100" dir="2700000" algn="tl">
                <a:srgbClr val="000000">
                  <a:alpha val="43137"/>
                </a:srgbClr>
              </a:outerShdw>
            </a:effectLst>
            <a:latin typeface="Arial Narrow" pitchFamily="34" charset="0"/>
          </a:endParaRPr>
        </a:p>
      </dgm:t>
    </dgm:pt>
    <dgm:pt modelId="{0398BC75-F1A8-4890-8157-C5B3AE6EF3E8}" type="parTrans" cxnId="{0F761094-876C-46AE-B6A5-C3853C0BAEBB}">
      <dgm:prSet/>
      <dgm:spPr/>
      <dgm:t>
        <a:bodyPr/>
        <a:lstStyle/>
        <a:p>
          <a:endParaRPr lang="en-IN"/>
        </a:p>
      </dgm:t>
    </dgm:pt>
    <dgm:pt modelId="{6CE164DC-D613-42EF-857B-28CF7A8C9590}" type="sibTrans" cxnId="{0F761094-876C-46AE-B6A5-C3853C0BAEBB}">
      <dgm:prSet/>
      <dgm:spPr/>
      <dgm:t>
        <a:bodyPr/>
        <a:lstStyle/>
        <a:p>
          <a:endParaRPr lang="en-IN"/>
        </a:p>
      </dgm:t>
    </dgm:pt>
    <dgm:pt modelId="{EACECE2A-D4B7-4353-B3AF-408406BA7A2A}">
      <dgm:prSet phldrT="[Text]" custT="1"/>
      <dgm:spPr/>
      <dgm:t>
        <a:bodyPr/>
        <a:lstStyle/>
        <a:p>
          <a:r>
            <a:rPr lang="en-US" sz="1100" dirty="0">
              <a:effectLst>
                <a:outerShdw blurRad="38100" dist="38100" dir="2700000" algn="tl">
                  <a:srgbClr val="000000">
                    <a:alpha val="43137"/>
                  </a:srgbClr>
                </a:outerShdw>
              </a:effectLst>
              <a:latin typeface="Arial Narrow" pitchFamily="34" charset="0"/>
            </a:rPr>
            <a:t>6. Scenario Consolidation</a:t>
          </a:r>
          <a:endParaRPr lang="en-IN" sz="1100" dirty="0">
            <a:effectLst>
              <a:outerShdw blurRad="38100" dist="38100" dir="2700000" algn="tl">
                <a:srgbClr val="000000">
                  <a:alpha val="43137"/>
                </a:srgbClr>
              </a:outerShdw>
            </a:effectLst>
            <a:latin typeface="Arial Narrow" pitchFamily="34" charset="0"/>
          </a:endParaRPr>
        </a:p>
      </dgm:t>
    </dgm:pt>
    <dgm:pt modelId="{01E0E2A8-1F33-4DB2-897A-F0A9C9E7E2D3}" type="parTrans" cxnId="{1834E69D-01FC-4A43-AB95-786E0CCE179F}">
      <dgm:prSet/>
      <dgm:spPr/>
      <dgm:t>
        <a:bodyPr/>
        <a:lstStyle/>
        <a:p>
          <a:endParaRPr lang="en-IN"/>
        </a:p>
      </dgm:t>
    </dgm:pt>
    <dgm:pt modelId="{03808776-7EBF-4575-9C5E-944B4281B6E4}" type="sibTrans" cxnId="{1834E69D-01FC-4A43-AB95-786E0CCE179F}">
      <dgm:prSet/>
      <dgm:spPr/>
      <dgm:t>
        <a:bodyPr/>
        <a:lstStyle/>
        <a:p>
          <a:endParaRPr lang="en-IN"/>
        </a:p>
      </dgm:t>
    </dgm:pt>
    <dgm:pt modelId="{BBA1151D-27D2-4A75-8FC0-D1698B74AE05}">
      <dgm:prSet phldrT="[Text]" custT="1"/>
      <dgm:spPr/>
      <dgm:t>
        <a:bodyPr/>
        <a:lstStyle/>
        <a:p>
          <a:r>
            <a:rPr lang="en-US" sz="1100" dirty="0">
              <a:effectLst>
                <a:outerShdw blurRad="38100" dist="38100" dir="2700000" algn="tl">
                  <a:srgbClr val="000000">
                    <a:alpha val="43137"/>
                  </a:srgbClr>
                </a:outerShdw>
              </a:effectLst>
              <a:latin typeface="Arial Narrow" pitchFamily="34" charset="0"/>
            </a:rPr>
            <a:t>7. Scenario Prioritization</a:t>
          </a:r>
          <a:endParaRPr lang="en-IN" sz="1100" dirty="0">
            <a:effectLst>
              <a:outerShdw blurRad="38100" dist="38100" dir="2700000" algn="tl">
                <a:srgbClr val="000000">
                  <a:alpha val="43137"/>
                </a:srgbClr>
              </a:outerShdw>
            </a:effectLst>
            <a:latin typeface="Arial Narrow" pitchFamily="34" charset="0"/>
          </a:endParaRPr>
        </a:p>
      </dgm:t>
    </dgm:pt>
    <dgm:pt modelId="{B778CE1B-F8BC-4564-90FC-FE4CA4B4BF70}" type="parTrans" cxnId="{ECB613E2-69BF-453B-B74A-04231BDBD94C}">
      <dgm:prSet/>
      <dgm:spPr/>
      <dgm:t>
        <a:bodyPr/>
        <a:lstStyle/>
        <a:p>
          <a:endParaRPr lang="en-IN"/>
        </a:p>
      </dgm:t>
    </dgm:pt>
    <dgm:pt modelId="{BD34B89E-F821-4C0B-AAC5-77316A86715E}" type="sibTrans" cxnId="{ECB613E2-69BF-453B-B74A-04231BDBD94C}">
      <dgm:prSet/>
      <dgm:spPr/>
      <dgm:t>
        <a:bodyPr/>
        <a:lstStyle/>
        <a:p>
          <a:endParaRPr lang="en-IN"/>
        </a:p>
      </dgm:t>
    </dgm:pt>
    <dgm:pt modelId="{D0D0A788-12F5-45D6-8849-7DCD131D9351}" type="pres">
      <dgm:prSet presAssocID="{FF24F5D9-78AC-4FE3-8E82-E13A1AB1950D}" presName="hierChild1" presStyleCnt="0">
        <dgm:presLayoutVars>
          <dgm:chPref val="1"/>
          <dgm:dir/>
          <dgm:animOne val="branch"/>
          <dgm:animLvl val="lvl"/>
          <dgm:resizeHandles/>
        </dgm:presLayoutVars>
      </dgm:prSet>
      <dgm:spPr/>
    </dgm:pt>
    <dgm:pt modelId="{AEBCD2F1-21ED-4B97-A3AF-DE601E855EC4}" type="pres">
      <dgm:prSet presAssocID="{7B38DCD7-574F-4454-85CF-D6AFC5932457}" presName="hierRoot1" presStyleCnt="0"/>
      <dgm:spPr/>
    </dgm:pt>
    <dgm:pt modelId="{1EF57B77-5E08-4DB6-983D-041EB754B57D}" type="pres">
      <dgm:prSet presAssocID="{7B38DCD7-574F-4454-85CF-D6AFC5932457}" presName="composite" presStyleCnt="0"/>
      <dgm:spPr/>
    </dgm:pt>
    <dgm:pt modelId="{C6215CBC-25B3-4BBD-929C-D9ECF62FA615}" type="pres">
      <dgm:prSet presAssocID="{7B38DCD7-574F-4454-85CF-D6AFC5932457}" presName="background" presStyleLbl="node0" presStyleIdx="0" presStyleCnt="1"/>
      <dgm:spPr/>
    </dgm:pt>
    <dgm:pt modelId="{4F0EE162-A367-45EE-BADA-3E2D6EFD85B3}" type="pres">
      <dgm:prSet presAssocID="{7B38DCD7-574F-4454-85CF-D6AFC5932457}" presName="text" presStyleLbl="fgAcc0" presStyleIdx="0" presStyleCnt="1" custScaleX="200372">
        <dgm:presLayoutVars>
          <dgm:chPref val="3"/>
        </dgm:presLayoutVars>
      </dgm:prSet>
      <dgm:spPr/>
    </dgm:pt>
    <dgm:pt modelId="{9301F958-9CB4-4FEC-9A2A-A1B273318D98}" type="pres">
      <dgm:prSet presAssocID="{7B38DCD7-574F-4454-85CF-D6AFC5932457}" presName="hierChild2" presStyleCnt="0"/>
      <dgm:spPr/>
    </dgm:pt>
    <dgm:pt modelId="{779EF8F9-4BCF-42A4-BC5F-1FB6C990A4CD}" type="pres">
      <dgm:prSet presAssocID="{BD54EE45-DE8E-467F-BE7D-ED28448A2D05}" presName="Name10" presStyleLbl="parChTrans1D2" presStyleIdx="0" presStyleCnt="7"/>
      <dgm:spPr/>
    </dgm:pt>
    <dgm:pt modelId="{24E7A690-DBC1-4B8C-B862-2E34F5B72237}" type="pres">
      <dgm:prSet presAssocID="{7630BB26-9740-44EA-A195-57D9C2D33340}" presName="hierRoot2" presStyleCnt="0"/>
      <dgm:spPr/>
    </dgm:pt>
    <dgm:pt modelId="{6E60001F-3AC8-4B03-93CE-283EFBF59F51}" type="pres">
      <dgm:prSet presAssocID="{7630BB26-9740-44EA-A195-57D9C2D33340}" presName="composite2" presStyleCnt="0"/>
      <dgm:spPr/>
    </dgm:pt>
    <dgm:pt modelId="{C6B424D1-7A02-47A8-B2E4-9A200413FED1}" type="pres">
      <dgm:prSet presAssocID="{7630BB26-9740-44EA-A195-57D9C2D33340}" presName="background2" presStyleLbl="node2" presStyleIdx="0" presStyleCnt="7"/>
      <dgm:spPr/>
    </dgm:pt>
    <dgm:pt modelId="{E7FFAD9B-6869-49A1-8C21-7628E642B4CD}" type="pres">
      <dgm:prSet presAssocID="{7630BB26-9740-44EA-A195-57D9C2D33340}" presName="text2" presStyleLbl="fgAcc2" presStyleIdx="0" presStyleCnt="7">
        <dgm:presLayoutVars>
          <dgm:chPref val="3"/>
        </dgm:presLayoutVars>
      </dgm:prSet>
      <dgm:spPr/>
    </dgm:pt>
    <dgm:pt modelId="{DBAB7B36-AEC9-4F95-9FD2-E516CCA5C0DE}" type="pres">
      <dgm:prSet presAssocID="{7630BB26-9740-44EA-A195-57D9C2D33340}" presName="hierChild3" presStyleCnt="0"/>
      <dgm:spPr/>
    </dgm:pt>
    <dgm:pt modelId="{C85242F5-5585-477C-AADE-A9A42894FD0C}" type="pres">
      <dgm:prSet presAssocID="{51472A9E-F019-4FC1-BC75-B42818AB5AF4}" presName="Name10" presStyleLbl="parChTrans1D2" presStyleIdx="1" presStyleCnt="7"/>
      <dgm:spPr/>
    </dgm:pt>
    <dgm:pt modelId="{555894F0-5F2C-47BD-89AF-AB2C497AC7B4}" type="pres">
      <dgm:prSet presAssocID="{103A385E-AC94-424D-8099-0EC8181D543B}" presName="hierRoot2" presStyleCnt="0"/>
      <dgm:spPr/>
    </dgm:pt>
    <dgm:pt modelId="{5386F5C5-642D-4615-B165-632C9DBE846C}" type="pres">
      <dgm:prSet presAssocID="{103A385E-AC94-424D-8099-0EC8181D543B}" presName="composite2" presStyleCnt="0"/>
      <dgm:spPr/>
    </dgm:pt>
    <dgm:pt modelId="{E083FD63-36DE-4688-8157-61489008740B}" type="pres">
      <dgm:prSet presAssocID="{103A385E-AC94-424D-8099-0EC8181D543B}" presName="background2" presStyleLbl="node2" presStyleIdx="1" presStyleCnt="7"/>
      <dgm:spPr/>
    </dgm:pt>
    <dgm:pt modelId="{EFC45947-3EB7-4EB2-A09E-0EE77CFD23B8}" type="pres">
      <dgm:prSet presAssocID="{103A385E-AC94-424D-8099-0EC8181D543B}" presName="text2" presStyleLbl="fgAcc2" presStyleIdx="1" presStyleCnt="7">
        <dgm:presLayoutVars>
          <dgm:chPref val="3"/>
        </dgm:presLayoutVars>
      </dgm:prSet>
      <dgm:spPr/>
    </dgm:pt>
    <dgm:pt modelId="{367233B6-0A23-4CCD-BA96-FA6227247ABF}" type="pres">
      <dgm:prSet presAssocID="{103A385E-AC94-424D-8099-0EC8181D543B}" presName="hierChild3" presStyleCnt="0"/>
      <dgm:spPr/>
    </dgm:pt>
    <dgm:pt modelId="{9503198A-5E79-4A2C-9F51-83653B727038}" type="pres">
      <dgm:prSet presAssocID="{DEF8DBDF-9177-42AF-9592-A75CCB25FD73}" presName="Name10" presStyleLbl="parChTrans1D2" presStyleIdx="2" presStyleCnt="7"/>
      <dgm:spPr/>
    </dgm:pt>
    <dgm:pt modelId="{D75E6441-F281-48F7-BEF8-B9C00660626A}" type="pres">
      <dgm:prSet presAssocID="{43BCCE72-F6D4-4CAA-A942-90E2F76F9517}" presName="hierRoot2" presStyleCnt="0"/>
      <dgm:spPr/>
    </dgm:pt>
    <dgm:pt modelId="{14A8CC4F-C8EE-46B8-A01C-6C93B21593A8}" type="pres">
      <dgm:prSet presAssocID="{43BCCE72-F6D4-4CAA-A942-90E2F76F9517}" presName="composite2" presStyleCnt="0"/>
      <dgm:spPr/>
    </dgm:pt>
    <dgm:pt modelId="{1EED1F29-6832-4F1F-BC30-CA84A85A09BB}" type="pres">
      <dgm:prSet presAssocID="{43BCCE72-F6D4-4CAA-A942-90E2F76F9517}" presName="background2" presStyleLbl="node2" presStyleIdx="2" presStyleCnt="7"/>
      <dgm:spPr/>
    </dgm:pt>
    <dgm:pt modelId="{9C48AAC7-D274-4CC8-99CE-7358B3E13450}" type="pres">
      <dgm:prSet presAssocID="{43BCCE72-F6D4-4CAA-A942-90E2F76F9517}" presName="text2" presStyleLbl="fgAcc2" presStyleIdx="2" presStyleCnt="7">
        <dgm:presLayoutVars>
          <dgm:chPref val="3"/>
        </dgm:presLayoutVars>
      </dgm:prSet>
      <dgm:spPr/>
    </dgm:pt>
    <dgm:pt modelId="{84EC0D43-A4A3-4521-8ABF-7730B2C2B025}" type="pres">
      <dgm:prSet presAssocID="{43BCCE72-F6D4-4CAA-A942-90E2F76F9517}" presName="hierChild3" presStyleCnt="0"/>
      <dgm:spPr/>
    </dgm:pt>
    <dgm:pt modelId="{D4A4980E-B557-4A5F-A3B7-CC0644613FF0}" type="pres">
      <dgm:prSet presAssocID="{D905B39A-80F3-4F3A-BF9C-453EFEF8DAAA}" presName="Name10" presStyleLbl="parChTrans1D2" presStyleIdx="3" presStyleCnt="7"/>
      <dgm:spPr/>
    </dgm:pt>
    <dgm:pt modelId="{250EBEBF-B198-4AF7-9B17-51CDF503BAB6}" type="pres">
      <dgm:prSet presAssocID="{DD7F0440-681B-43FB-82A8-5EFF387764B1}" presName="hierRoot2" presStyleCnt="0"/>
      <dgm:spPr/>
    </dgm:pt>
    <dgm:pt modelId="{24FD8543-1A88-4EDB-B2A3-B137226D8519}" type="pres">
      <dgm:prSet presAssocID="{DD7F0440-681B-43FB-82A8-5EFF387764B1}" presName="composite2" presStyleCnt="0"/>
      <dgm:spPr/>
    </dgm:pt>
    <dgm:pt modelId="{B8E58FE8-B12D-4F9C-B0F8-3CD98C3E83CC}" type="pres">
      <dgm:prSet presAssocID="{DD7F0440-681B-43FB-82A8-5EFF387764B1}" presName="background2" presStyleLbl="node2" presStyleIdx="3" presStyleCnt="7"/>
      <dgm:spPr/>
    </dgm:pt>
    <dgm:pt modelId="{B6581594-FE4B-4599-8F53-0033185562D1}" type="pres">
      <dgm:prSet presAssocID="{DD7F0440-681B-43FB-82A8-5EFF387764B1}" presName="text2" presStyleLbl="fgAcc2" presStyleIdx="3" presStyleCnt="7">
        <dgm:presLayoutVars>
          <dgm:chPref val="3"/>
        </dgm:presLayoutVars>
      </dgm:prSet>
      <dgm:spPr/>
    </dgm:pt>
    <dgm:pt modelId="{1E3C145D-9571-499B-8E3B-BBC2374F505C}" type="pres">
      <dgm:prSet presAssocID="{DD7F0440-681B-43FB-82A8-5EFF387764B1}" presName="hierChild3" presStyleCnt="0"/>
      <dgm:spPr/>
    </dgm:pt>
    <dgm:pt modelId="{E41181A7-512C-49B3-B31E-3254F535774C}" type="pres">
      <dgm:prSet presAssocID="{0398BC75-F1A8-4890-8157-C5B3AE6EF3E8}" presName="Name10" presStyleLbl="parChTrans1D2" presStyleIdx="4" presStyleCnt="7"/>
      <dgm:spPr/>
    </dgm:pt>
    <dgm:pt modelId="{EF1BE732-4EC0-4B19-9046-3E8C669D5B5E}" type="pres">
      <dgm:prSet presAssocID="{2308B64D-07D8-4EB9-8BCF-BCA1C3787C77}" presName="hierRoot2" presStyleCnt="0"/>
      <dgm:spPr/>
    </dgm:pt>
    <dgm:pt modelId="{E35ADD70-C773-4808-B602-950767F56070}" type="pres">
      <dgm:prSet presAssocID="{2308B64D-07D8-4EB9-8BCF-BCA1C3787C77}" presName="composite2" presStyleCnt="0"/>
      <dgm:spPr/>
    </dgm:pt>
    <dgm:pt modelId="{2AC2A52A-8B32-4941-8771-2E64D6D83CFA}" type="pres">
      <dgm:prSet presAssocID="{2308B64D-07D8-4EB9-8BCF-BCA1C3787C77}" presName="background2" presStyleLbl="node2" presStyleIdx="4" presStyleCnt="7"/>
      <dgm:spPr/>
    </dgm:pt>
    <dgm:pt modelId="{7D9D71E3-A65B-468B-AE84-43084F477CF9}" type="pres">
      <dgm:prSet presAssocID="{2308B64D-07D8-4EB9-8BCF-BCA1C3787C77}" presName="text2" presStyleLbl="fgAcc2" presStyleIdx="4" presStyleCnt="7">
        <dgm:presLayoutVars>
          <dgm:chPref val="3"/>
        </dgm:presLayoutVars>
      </dgm:prSet>
      <dgm:spPr/>
    </dgm:pt>
    <dgm:pt modelId="{3FCC7A6B-9016-44B7-8061-505AB4CAFB21}" type="pres">
      <dgm:prSet presAssocID="{2308B64D-07D8-4EB9-8BCF-BCA1C3787C77}" presName="hierChild3" presStyleCnt="0"/>
      <dgm:spPr/>
    </dgm:pt>
    <dgm:pt modelId="{88704158-23D3-44C7-8FAB-7B352B85F6F0}" type="pres">
      <dgm:prSet presAssocID="{01E0E2A8-1F33-4DB2-897A-F0A9C9E7E2D3}" presName="Name10" presStyleLbl="parChTrans1D2" presStyleIdx="5" presStyleCnt="7"/>
      <dgm:spPr/>
    </dgm:pt>
    <dgm:pt modelId="{C5B1E9B0-C4C6-4063-B63C-5FA56177A34E}" type="pres">
      <dgm:prSet presAssocID="{EACECE2A-D4B7-4353-B3AF-408406BA7A2A}" presName="hierRoot2" presStyleCnt="0"/>
      <dgm:spPr/>
    </dgm:pt>
    <dgm:pt modelId="{D8F54BB3-58B7-49C7-A079-600390358A28}" type="pres">
      <dgm:prSet presAssocID="{EACECE2A-D4B7-4353-B3AF-408406BA7A2A}" presName="composite2" presStyleCnt="0"/>
      <dgm:spPr/>
    </dgm:pt>
    <dgm:pt modelId="{98E27DCE-530F-4830-AFBC-B3A1BD183E63}" type="pres">
      <dgm:prSet presAssocID="{EACECE2A-D4B7-4353-B3AF-408406BA7A2A}" presName="background2" presStyleLbl="node2" presStyleIdx="5" presStyleCnt="7"/>
      <dgm:spPr/>
    </dgm:pt>
    <dgm:pt modelId="{C7E171AE-3476-4496-9554-D1DB7B7A0E74}" type="pres">
      <dgm:prSet presAssocID="{EACECE2A-D4B7-4353-B3AF-408406BA7A2A}" presName="text2" presStyleLbl="fgAcc2" presStyleIdx="5" presStyleCnt="7">
        <dgm:presLayoutVars>
          <dgm:chPref val="3"/>
        </dgm:presLayoutVars>
      </dgm:prSet>
      <dgm:spPr/>
    </dgm:pt>
    <dgm:pt modelId="{3411619A-D2DC-4874-ACBA-5CC961545867}" type="pres">
      <dgm:prSet presAssocID="{EACECE2A-D4B7-4353-B3AF-408406BA7A2A}" presName="hierChild3" presStyleCnt="0"/>
      <dgm:spPr/>
    </dgm:pt>
    <dgm:pt modelId="{082C77F4-8B56-4DF1-8E3C-5CCEAF4E7D3F}" type="pres">
      <dgm:prSet presAssocID="{B778CE1B-F8BC-4564-90FC-FE4CA4B4BF70}" presName="Name10" presStyleLbl="parChTrans1D2" presStyleIdx="6" presStyleCnt="7"/>
      <dgm:spPr/>
    </dgm:pt>
    <dgm:pt modelId="{FC45CBD0-1B31-4E88-BE72-C7FE2E74E0B5}" type="pres">
      <dgm:prSet presAssocID="{BBA1151D-27D2-4A75-8FC0-D1698B74AE05}" presName="hierRoot2" presStyleCnt="0"/>
      <dgm:spPr/>
    </dgm:pt>
    <dgm:pt modelId="{CABB46B4-A661-453A-BE92-EB26D75ED70A}" type="pres">
      <dgm:prSet presAssocID="{BBA1151D-27D2-4A75-8FC0-D1698B74AE05}" presName="composite2" presStyleCnt="0"/>
      <dgm:spPr/>
    </dgm:pt>
    <dgm:pt modelId="{A4920447-42BA-47AA-99A7-D2C738936E7F}" type="pres">
      <dgm:prSet presAssocID="{BBA1151D-27D2-4A75-8FC0-D1698B74AE05}" presName="background2" presStyleLbl="node2" presStyleIdx="6" presStyleCnt="7"/>
      <dgm:spPr/>
    </dgm:pt>
    <dgm:pt modelId="{A4D830DC-58FB-4E51-A772-740E70ABD2E3}" type="pres">
      <dgm:prSet presAssocID="{BBA1151D-27D2-4A75-8FC0-D1698B74AE05}" presName="text2" presStyleLbl="fgAcc2" presStyleIdx="6" presStyleCnt="7">
        <dgm:presLayoutVars>
          <dgm:chPref val="3"/>
        </dgm:presLayoutVars>
      </dgm:prSet>
      <dgm:spPr/>
    </dgm:pt>
    <dgm:pt modelId="{53758CDA-5CDE-467C-870A-76AB8538A4F6}" type="pres">
      <dgm:prSet presAssocID="{BBA1151D-27D2-4A75-8FC0-D1698B74AE05}" presName="hierChild3" presStyleCnt="0"/>
      <dgm:spPr/>
    </dgm:pt>
  </dgm:ptLst>
  <dgm:cxnLst>
    <dgm:cxn modelId="{99300702-3F4E-4DDF-8B92-C509430002FF}" type="presOf" srcId="{51472A9E-F019-4FC1-BC75-B42818AB5AF4}" destId="{C85242F5-5585-477C-AADE-A9A42894FD0C}" srcOrd="0" destOrd="0" presId="urn:microsoft.com/office/officeart/2005/8/layout/hierarchy1"/>
    <dgm:cxn modelId="{F70FC50C-40E4-448F-ACD6-0A2D5387DDCE}" type="presOf" srcId="{2308B64D-07D8-4EB9-8BCF-BCA1C3787C77}" destId="{7D9D71E3-A65B-468B-AE84-43084F477CF9}" srcOrd="0" destOrd="0" presId="urn:microsoft.com/office/officeart/2005/8/layout/hierarchy1"/>
    <dgm:cxn modelId="{55325820-CB36-42D3-923D-95CD7EDA9FDD}" type="presOf" srcId="{FF24F5D9-78AC-4FE3-8E82-E13A1AB1950D}" destId="{D0D0A788-12F5-45D6-8849-7DCD131D9351}" srcOrd="0" destOrd="0" presId="urn:microsoft.com/office/officeart/2005/8/layout/hierarchy1"/>
    <dgm:cxn modelId="{F6318421-8545-42C3-997E-C86E620A0BAC}" srcId="{7B38DCD7-574F-4454-85CF-D6AFC5932457}" destId="{43BCCE72-F6D4-4CAA-A942-90E2F76F9517}" srcOrd="2" destOrd="0" parTransId="{DEF8DBDF-9177-42AF-9592-A75CCB25FD73}" sibTransId="{1528E9CA-12A0-425C-AD1E-A0B103E45F62}"/>
    <dgm:cxn modelId="{578FBE22-3348-46AA-BAA7-F691F74886B6}" srcId="{7B38DCD7-574F-4454-85CF-D6AFC5932457}" destId="{7630BB26-9740-44EA-A195-57D9C2D33340}" srcOrd="0" destOrd="0" parTransId="{BD54EE45-DE8E-467F-BE7D-ED28448A2D05}" sibTransId="{31726547-7DCF-4C35-B7C6-AC1D85687A5C}"/>
    <dgm:cxn modelId="{4BFB6325-7AFD-4CDD-98C0-FCD9048EDB6F}" type="presOf" srcId="{D905B39A-80F3-4F3A-BF9C-453EFEF8DAAA}" destId="{D4A4980E-B557-4A5F-A3B7-CC0644613FF0}" srcOrd="0" destOrd="0" presId="urn:microsoft.com/office/officeart/2005/8/layout/hierarchy1"/>
    <dgm:cxn modelId="{F09AF829-D1D8-4924-84C5-437102E17E6D}" type="presOf" srcId="{01E0E2A8-1F33-4DB2-897A-F0A9C9E7E2D3}" destId="{88704158-23D3-44C7-8FAB-7B352B85F6F0}" srcOrd="0" destOrd="0" presId="urn:microsoft.com/office/officeart/2005/8/layout/hierarchy1"/>
    <dgm:cxn modelId="{081BCC39-6BEB-41E4-89E5-96A9E1C72265}" type="presOf" srcId="{103A385E-AC94-424D-8099-0EC8181D543B}" destId="{EFC45947-3EB7-4EB2-A09E-0EE77CFD23B8}" srcOrd="0" destOrd="0" presId="urn:microsoft.com/office/officeart/2005/8/layout/hierarchy1"/>
    <dgm:cxn modelId="{52B71D3D-5865-4730-B8EC-3ED6AC25C744}" srcId="{7B38DCD7-574F-4454-85CF-D6AFC5932457}" destId="{DD7F0440-681B-43FB-82A8-5EFF387764B1}" srcOrd="3" destOrd="0" parTransId="{D905B39A-80F3-4F3A-BF9C-453EFEF8DAAA}" sibTransId="{DCF886FE-0A46-4523-B693-CE0318302FCD}"/>
    <dgm:cxn modelId="{F8742E64-73B7-42E7-A914-4B2078AA64C0}" type="presOf" srcId="{7B38DCD7-574F-4454-85CF-D6AFC5932457}" destId="{4F0EE162-A367-45EE-BADA-3E2D6EFD85B3}" srcOrd="0" destOrd="0" presId="urn:microsoft.com/office/officeart/2005/8/layout/hierarchy1"/>
    <dgm:cxn modelId="{E6876546-4299-40AC-87D2-17550CBCFC21}" type="presOf" srcId="{43BCCE72-F6D4-4CAA-A942-90E2F76F9517}" destId="{9C48AAC7-D274-4CC8-99CE-7358B3E13450}" srcOrd="0" destOrd="0" presId="urn:microsoft.com/office/officeart/2005/8/layout/hierarchy1"/>
    <dgm:cxn modelId="{DAF69A73-2E40-46F7-83C3-3765B1C2A2C8}" srcId="{7B38DCD7-574F-4454-85CF-D6AFC5932457}" destId="{103A385E-AC94-424D-8099-0EC8181D543B}" srcOrd="1" destOrd="0" parTransId="{51472A9E-F019-4FC1-BC75-B42818AB5AF4}" sibTransId="{6402A6F9-4C2A-4FCF-8BEF-678AA62699D3}"/>
    <dgm:cxn modelId="{98A85E56-4408-452B-BFDE-9E68092DE6CB}" type="presOf" srcId="{BBA1151D-27D2-4A75-8FC0-D1698B74AE05}" destId="{A4D830DC-58FB-4E51-A772-740E70ABD2E3}" srcOrd="0" destOrd="0" presId="urn:microsoft.com/office/officeart/2005/8/layout/hierarchy1"/>
    <dgm:cxn modelId="{4AE5917D-BF61-44C9-9F74-5970A4D4114F}" type="presOf" srcId="{BD54EE45-DE8E-467F-BE7D-ED28448A2D05}" destId="{779EF8F9-4BCF-42A4-BC5F-1FB6C990A4CD}" srcOrd="0" destOrd="0" presId="urn:microsoft.com/office/officeart/2005/8/layout/hierarchy1"/>
    <dgm:cxn modelId="{BF596C7E-C341-41B5-BB23-4351F6A51EBD}" type="presOf" srcId="{EACECE2A-D4B7-4353-B3AF-408406BA7A2A}" destId="{C7E171AE-3476-4496-9554-D1DB7B7A0E74}" srcOrd="0" destOrd="0" presId="urn:microsoft.com/office/officeart/2005/8/layout/hierarchy1"/>
    <dgm:cxn modelId="{0F761094-876C-46AE-B6A5-C3853C0BAEBB}" srcId="{7B38DCD7-574F-4454-85CF-D6AFC5932457}" destId="{2308B64D-07D8-4EB9-8BCF-BCA1C3787C77}" srcOrd="4" destOrd="0" parTransId="{0398BC75-F1A8-4890-8157-C5B3AE6EF3E8}" sibTransId="{6CE164DC-D613-42EF-857B-28CF7A8C9590}"/>
    <dgm:cxn modelId="{1834E69D-01FC-4A43-AB95-786E0CCE179F}" srcId="{7B38DCD7-574F-4454-85CF-D6AFC5932457}" destId="{EACECE2A-D4B7-4353-B3AF-408406BA7A2A}" srcOrd="5" destOrd="0" parTransId="{01E0E2A8-1F33-4DB2-897A-F0A9C9E7E2D3}" sibTransId="{03808776-7EBF-4575-9C5E-944B4281B6E4}"/>
    <dgm:cxn modelId="{7B1C8CAD-C368-47DC-A0CE-326898B3DBBA}" type="presOf" srcId="{0398BC75-F1A8-4890-8157-C5B3AE6EF3E8}" destId="{E41181A7-512C-49B3-B31E-3254F535774C}" srcOrd="0" destOrd="0" presId="urn:microsoft.com/office/officeart/2005/8/layout/hierarchy1"/>
    <dgm:cxn modelId="{760E0CC5-4A68-47BE-A236-773C35C7A1CD}" srcId="{FF24F5D9-78AC-4FE3-8E82-E13A1AB1950D}" destId="{7B38DCD7-574F-4454-85CF-D6AFC5932457}" srcOrd="0" destOrd="0" parTransId="{83E3F9F1-6F66-486F-8522-3F20F21E77D9}" sibTransId="{2CFA70A4-4E95-4275-AA3C-04AD2C487535}"/>
    <dgm:cxn modelId="{A8F01BC7-20BC-48C5-9273-6AE0C38D4C3C}" type="presOf" srcId="{DEF8DBDF-9177-42AF-9592-A75CCB25FD73}" destId="{9503198A-5E79-4A2C-9F51-83653B727038}" srcOrd="0" destOrd="0" presId="urn:microsoft.com/office/officeart/2005/8/layout/hierarchy1"/>
    <dgm:cxn modelId="{0AB5D1D1-2745-43EC-B21C-5CC3B78DFDF5}" type="presOf" srcId="{7630BB26-9740-44EA-A195-57D9C2D33340}" destId="{E7FFAD9B-6869-49A1-8C21-7628E642B4CD}" srcOrd="0" destOrd="0" presId="urn:microsoft.com/office/officeart/2005/8/layout/hierarchy1"/>
    <dgm:cxn modelId="{1972E0D1-A838-4522-AC10-E67F4F7018FD}" type="presOf" srcId="{B778CE1B-F8BC-4564-90FC-FE4CA4B4BF70}" destId="{082C77F4-8B56-4DF1-8E3C-5CCEAF4E7D3F}" srcOrd="0" destOrd="0" presId="urn:microsoft.com/office/officeart/2005/8/layout/hierarchy1"/>
    <dgm:cxn modelId="{ECB613E2-69BF-453B-B74A-04231BDBD94C}" srcId="{7B38DCD7-574F-4454-85CF-D6AFC5932457}" destId="{BBA1151D-27D2-4A75-8FC0-D1698B74AE05}" srcOrd="6" destOrd="0" parTransId="{B778CE1B-F8BC-4564-90FC-FE4CA4B4BF70}" sibTransId="{BD34B89E-F821-4C0B-AAC5-77316A86715E}"/>
    <dgm:cxn modelId="{9C5B97F2-3F76-423B-944B-74419A7F0410}" type="presOf" srcId="{DD7F0440-681B-43FB-82A8-5EFF387764B1}" destId="{B6581594-FE4B-4599-8F53-0033185562D1}" srcOrd="0" destOrd="0" presId="urn:microsoft.com/office/officeart/2005/8/layout/hierarchy1"/>
    <dgm:cxn modelId="{5656EB0C-752B-4D07-A763-A92A6666E4CD}" type="presParOf" srcId="{D0D0A788-12F5-45D6-8849-7DCD131D9351}" destId="{AEBCD2F1-21ED-4B97-A3AF-DE601E855EC4}" srcOrd="0" destOrd="0" presId="urn:microsoft.com/office/officeart/2005/8/layout/hierarchy1"/>
    <dgm:cxn modelId="{ABE85AC7-544D-4C85-90B3-E644F41B7E31}" type="presParOf" srcId="{AEBCD2F1-21ED-4B97-A3AF-DE601E855EC4}" destId="{1EF57B77-5E08-4DB6-983D-041EB754B57D}" srcOrd="0" destOrd="0" presId="urn:microsoft.com/office/officeart/2005/8/layout/hierarchy1"/>
    <dgm:cxn modelId="{84B9C606-96BB-4D19-BFAA-AA93FD300E74}" type="presParOf" srcId="{1EF57B77-5E08-4DB6-983D-041EB754B57D}" destId="{C6215CBC-25B3-4BBD-929C-D9ECF62FA615}" srcOrd="0" destOrd="0" presId="urn:microsoft.com/office/officeart/2005/8/layout/hierarchy1"/>
    <dgm:cxn modelId="{9CCCBCC0-3EDB-4EC1-B10B-ACC818505249}" type="presParOf" srcId="{1EF57B77-5E08-4DB6-983D-041EB754B57D}" destId="{4F0EE162-A367-45EE-BADA-3E2D6EFD85B3}" srcOrd="1" destOrd="0" presId="urn:microsoft.com/office/officeart/2005/8/layout/hierarchy1"/>
    <dgm:cxn modelId="{AC875C82-89A9-40A6-8696-A5A3E6FF1606}" type="presParOf" srcId="{AEBCD2F1-21ED-4B97-A3AF-DE601E855EC4}" destId="{9301F958-9CB4-4FEC-9A2A-A1B273318D98}" srcOrd="1" destOrd="0" presId="urn:microsoft.com/office/officeart/2005/8/layout/hierarchy1"/>
    <dgm:cxn modelId="{9403BEB3-18DC-4BDD-B5AD-B051AB08D26B}" type="presParOf" srcId="{9301F958-9CB4-4FEC-9A2A-A1B273318D98}" destId="{779EF8F9-4BCF-42A4-BC5F-1FB6C990A4CD}" srcOrd="0" destOrd="0" presId="urn:microsoft.com/office/officeart/2005/8/layout/hierarchy1"/>
    <dgm:cxn modelId="{592840A5-12DC-4D19-9874-796F178C9A10}" type="presParOf" srcId="{9301F958-9CB4-4FEC-9A2A-A1B273318D98}" destId="{24E7A690-DBC1-4B8C-B862-2E34F5B72237}" srcOrd="1" destOrd="0" presId="urn:microsoft.com/office/officeart/2005/8/layout/hierarchy1"/>
    <dgm:cxn modelId="{B3148E12-F8C7-4367-9946-7E0D56330DA8}" type="presParOf" srcId="{24E7A690-DBC1-4B8C-B862-2E34F5B72237}" destId="{6E60001F-3AC8-4B03-93CE-283EFBF59F51}" srcOrd="0" destOrd="0" presId="urn:microsoft.com/office/officeart/2005/8/layout/hierarchy1"/>
    <dgm:cxn modelId="{5BB8EFD9-B295-457A-8416-94B237550213}" type="presParOf" srcId="{6E60001F-3AC8-4B03-93CE-283EFBF59F51}" destId="{C6B424D1-7A02-47A8-B2E4-9A200413FED1}" srcOrd="0" destOrd="0" presId="urn:microsoft.com/office/officeart/2005/8/layout/hierarchy1"/>
    <dgm:cxn modelId="{A7AD0F20-30DD-40AD-8842-AAA6BB869B4F}" type="presParOf" srcId="{6E60001F-3AC8-4B03-93CE-283EFBF59F51}" destId="{E7FFAD9B-6869-49A1-8C21-7628E642B4CD}" srcOrd="1" destOrd="0" presId="urn:microsoft.com/office/officeart/2005/8/layout/hierarchy1"/>
    <dgm:cxn modelId="{3A93784F-83E2-475D-9DEC-29A6BBD2BD07}" type="presParOf" srcId="{24E7A690-DBC1-4B8C-B862-2E34F5B72237}" destId="{DBAB7B36-AEC9-4F95-9FD2-E516CCA5C0DE}" srcOrd="1" destOrd="0" presId="urn:microsoft.com/office/officeart/2005/8/layout/hierarchy1"/>
    <dgm:cxn modelId="{4B7E9DF1-6AFC-48B7-BCEB-04D2804402A3}" type="presParOf" srcId="{9301F958-9CB4-4FEC-9A2A-A1B273318D98}" destId="{C85242F5-5585-477C-AADE-A9A42894FD0C}" srcOrd="2" destOrd="0" presId="urn:microsoft.com/office/officeart/2005/8/layout/hierarchy1"/>
    <dgm:cxn modelId="{82196742-C402-40A4-9F51-CF5E8A8D5963}" type="presParOf" srcId="{9301F958-9CB4-4FEC-9A2A-A1B273318D98}" destId="{555894F0-5F2C-47BD-89AF-AB2C497AC7B4}" srcOrd="3" destOrd="0" presId="urn:microsoft.com/office/officeart/2005/8/layout/hierarchy1"/>
    <dgm:cxn modelId="{59D58327-BA4E-4CF4-932D-0AC69E8629A5}" type="presParOf" srcId="{555894F0-5F2C-47BD-89AF-AB2C497AC7B4}" destId="{5386F5C5-642D-4615-B165-632C9DBE846C}" srcOrd="0" destOrd="0" presId="urn:microsoft.com/office/officeart/2005/8/layout/hierarchy1"/>
    <dgm:cxn modelId="{77B395F6-085B-4EB8-840B-3AA0F7AEE91D}" type="presParOf" srcId="{5386F5C5-642D-4615-B165-632C9DBE846C}" destId="{E083FD63-36DE-4688-8157-61489008740B}" srcOrd="0" destOrd="0" presId="urn:microsoft.com/office/officeart/2005/8/layout/hierarchy1"/>
    <dgm:cxn modelId="{5A31AEAC-E26A-4CD9-9736-3619D6732B24}" type="presParOf" srcId="{5386F5C5-642D-4615-B165-632C9DBE846C}" destId="{EFC45947-3EB7-4EB2-A09E-0EE77CFD23B8}" srcOrd="1" destOrd="0" presId="urn:microsoft.com/office/officeart/2005/8/layout/hierarchy1"/>
    <dgm:cxn modelId="{92A09464-408C-47EA-812D-8EC1F4CCDC92}" type="presParOf" srcId="{555894F0-5F2C-47BD-89AF-AB2C497AC7B4}" destId="{367233B6-0A23-4CCD-BA96-FA6227247ABF}" srcOrd="1" destOrd="0" presId="urn:microsoft.com/office/officeart/2005/8/layout/hierarchy1"/>
    <dgm:cxn modelId="{9B2EC975-3994-44AC-BCAC-6EEF16BDC2B4}" type="presParOf" srcId="{9301F958-9CB4-4FEC-9A2A-A1B273318D98}" destId="{9503198A-5E79-4A2C-9F51-83653B727038}" srcOrd="4" destOrd="0" presId="urn:microsoft.com/office/officeart/2005/8/layout/hierarchy1"/>
    <dgm:cxn modelId="{8AED96E3-5BD3-4AE1-AE26-526C3FE93658}" type="presParOf" srcId="{9301F958-9CB4-4FEC-9A2A-A1B273318D98}" destId="{D75E6441-F281-48F7-BEF8-B9C00660626A}" srcOrd="5" destOrd="0" presId="urn:microsoft.com/office/officeart/2005/8/layout/hierarchy1"/>
    <dgm:cxn modelId="{B34492FF-A87A-431B-8874-3610E84C5AD2}" type="presParOf" srcId="{D75E6441-F281-48F7-BEF8-B9C00660626A}" destId="{14A8CC4F-C8EE-46B8-A01C-6C93B21593A8}" srcOrd="0" destOrd="0" presId="urn:microsoft.com/office/officeart/2005/8/layout/hierarchy1"/>
    <dgm:cxn modelId="{6E10EDAD-3781-40E4-8EDC-168D52900285}" type="presParOf" srcId="{14A8CC4F-C8EE-46B8-A01C-6C93B21593A8}" destId="{1EED1F29-6832-4F1F-BC30-CA84A85A09BB}" srcOrd="0" destOrd="0" presId="urn:microsoft.com/office/officeart/2005/8/layout/hierarchy1"/>
    <dgm:cxn modelId="{9503E2C4-B638-42B2-A5AE-9651BA6ED6FB}" type="presParOf" srcId="{14A8CC4F-C8EE-46B8-A01C-6C93B21593A8}" destId="{9C48AAC7-D274-4CC8-99CE-7358B3E13450}" srcOrd="1" destOrd="0" presId="urn:microsoft.com/office/officeart/2005/8/layout/hierarchy1"/>
    <dgm:cxn modelId="{C1E86648-4977-4B47-A7FE-9A9D050D55A1}" type="presParOf" srcId="{D75E6441-F281-48F7-BEF8-B9C00660626A}" destId="{84EC0D43-A4A3-4521-8ABF-7730B2C2B025}" srcOrd="1" destOrd="0" presId="urn:microsoft.com/office/officeart/2005/8/layout/hierarchy1"/>
    <dgm:cxn modelId="{E8C2BA1E-823B-4C59-91F4-0FEAC98CC940}" type="presParOf" srcId="{9301F958-9CB4-4FEC-9A2A-A1B273318D98}" destId="{D4A4980E-B557-4A5F-A3B7-CC0644613FF0}" srcOrd="6" destOrd="0" presId="urn:microsoft.com/office/officeart/2005/8/layout/hierarchy1"/>
    <dgm:cxn modelId="{A9645DB6-D5C4-4E0C-A670-33188C17322E}" type="presParOf" srcId="{9301F958-9CB4-4FEC-9A2A-A1B273318D98}" destId="{250EBEBF-B198-4AF7-9B17-51CDF503BAB6}" srcOrd="7" destOrd="0" presId="urn:microsoft.com/office/officeart/2005/8/layout/hierarchy1"/>
    <dgm:cxn modelId="{D68A65E7-96A4-42C4-8284-208B3998ECD7}" type="presParOf" srcId="{250EBEBF-B198-4AF7-9B17-51CDF503BAB6}" destId="{24FD8543-1A88-4EDB-B2A3-B137226D8519}" srcOrd="0" destOrd="0" presId="urn:microsoft.com/office/officeart/2005/8/layout/hierarchy1"/>
    <dgm:cxn modelId="{5DF9AB88-16A9-456A-87B4-DE259AE8CA7E}" type="presParOf" srcId="{24FD8543-1A88-4EDB-B2A3-B137226D8519}" destId="{B8E58FE8-B12D-4F9C-B0F8-3CD98C3E83CC}" srcOrd="0" destOrd="0" presId="urn:microsoft.com/office/officeart/2005/8/layout/hierarchy1"/>
    <dgm:cxn modelId="{E442CC01-6C64-41C3-8DE6-E2FF88626B53}" type="presParOf" srcId="{24FD8543-1A88-4EDB-B2A3-B137226D8519}" destId="{B6581594-FE4B-4599-8F53-0033185562D1}" srcOrd="1" destOrd="0" presId="urn:microsoft.com/office/officeart/2005/8/layout/hierarchy1"/>
    <dgm:cxn modelId="{7CA97961-3A8B-43FB-A31C-DF35078EABD4}" type="presParOf" srcId="{250EBEBF-B198-4AF7-9B17-51CDF503BAB6}" destId="{1E3C145D-9571-499B-8E3B-BBC2374F505C}" srcOrd="1" destOrd="0" presId="urn:microsoft.com/office/officeart/2005/8/layout/hierarchy1"/>
    <dgm:cxn modelId="{3076ECEC-CD4E-48E9-9C6E-5EC734F98DF4}" type="presParOf" srcId="{9301F958-9CB4-4FEC-9A2A-A1B273318D98}" destId="{E41181A7-512C-49B3-B31E-3254F535774C}" srcOrd="8" destOrd="0" presId="urn:microsoft.com/office/officeart/2005/8/layout/hierarchy1"/>
    <dgm:cxn modelId="{A02F63B3-9F73-47D0-B325-AF0A9690C9ED}" type="presParOf" srcId="{9301F958-9CB4-4FEC-9A2A-A1B273318D98}" destId="{EF1BE732-4EC0-4B19-9046-3E8C669D5B5E}" srcOrd="9" destOrd="0" presId="urn:microsoft.com/office/officeart/2005/8/layout/hierarchy1"/>
    <dgm:cxn modelId="{2C955804-9A7B-40D5-B742-651BB6599E58}" type="presParOf" srcId="{EF1BE732-4EC0-4B19-9046-3E8C669D5B5E}" destId="{E35ADD70-C773-4808-B602-950767F56070}" srcOrd="0" destOrd="0" presId="urn:microsoft.com/office/officeart/2005/8/layout/hierarchy1"/>
    <dgm:cxn modelId="{B44D0B27-F052-4A11-B6D7-00CD3CBB34CF}" type="presParOf" srcId="{E35ADD70-C773-4808-B602-950767F56070}" destId="{2AC2A52A-8B32-4941-8771-2E64D6D83CFA}" srcOrd="0" destOrd="0" presId="urn:microsoft.com/office/officeart/2005/8/layout/hierarchy1"/>
    <dgm:cxn modelId="{351C49AC-8747-4FEF-98A3-F0D3BD52CBD4}" type="presParOf" srcId="{E35ADD70-C773-4808-B602-950767F56070}" destId="{7D9D71E3-A65B-468B-AE84-43084F477CF9}" srcOrd="1" destOrd="0" presId="urn:microsoft.com/office/officeart/2005/8/layout/hierarchy1"/>
    <dgm:cxn modelId="{E641F39C-CAAF-4EA3-9EC6-1FA38B951945}" type="presParOf" srcId="{EF1BE732-4EC0-4B19-9046-3E8C669D5B5E}" destId="{3FCC7A6B-9016-44B7-8061-505AB4CAFB21}" srcOrd="1" destOrd="0" presId="urn:microsoft.com/office/officeart/2005/8/layout/hierarchy1"/>
    <dgm:cxn modelId="{8AA638B6-5C88-48B9-9ABF-D30EC640F62C}" type="presParOf" srcId="{9301F958-9CB4-4FEC-9A2A-A1B273318D98}" destId="{88704158-23D3-44C7-8FAB-7B352B85F6F0}" srcOrd="10" destOrd="0" presId="urn:microsoft.com/office/officeart/2005/8/layout/hierarchy1"/>
    <dgm:cxn modelId="{87777670-C072-4BA0-9974-CB333DCD3F95}" type="presParOf" srcId="{9301F958-9CB4-4FEC-9A2A-A1B273318D98}" destId="{C5B1E9B0-C4C6-4063-B63C-5FA56177A34E}" srcOrd="11" destOrd="0" presId="urn:microsoft.com/office/officeart/2005/8/layout/hierarchy1"/>
    <dgm:cxn modelId="{FE085274-6577-41F9-8654-21249FDADC3A}" type="presParOf" srcId="{C5B1E9B0-C4C6-4063-B63C-5FA56177A34E}" destId="{D8F54BB3-58B7-49C7-A079-600390358A28}" srcOrd="0" destOrd="0" presId="urn:microsoft.com/office/officeart/2005/8/layout/hierarchy1"/>
    <dgm:cxn modelId="{12432523-6CD2-400A-ABD7-AAE883B9795E}" type="presParOf" srcId="{D8F54BB3-58B7-49C7-A079-600390358A28}" destId="{98E27DCE-530F-4830-AFBC-B3A1BD183E63}" srcOrd="0" destOrd="0" presId="urn:microsoft.com/office/officeart/2005/8/layout/hierarchy1"/>
    <dgm:cxn modelId="{1D38E3CC-2D62-4E48-9E96-10C02D4624CB}" type="presParOf" srcId="{D8F54BB3-58B7-49C7-A079-600390358A28}" destId="{C7E171AE-3476-4496-9554-D1DB7B7A0E74}" srcOrd="1" destOrd="0" presId="urn:microsoft.com/office/officeart/2005/8/layout/hierarchy1"/>
    <dgm:cxn modelId="{4BEC17D1-0B4F-468A-9560-AD6494A83013}" type="presParOf" srcId="{C5B1E9B0-C4C6-4063-B63C-5FA56177A34E}" destId="{3411619A-D2DC-4874-ACBA-5CC961545867}" srcOrd="1" destOrd="0" presId="urn:microsoft.com/office/officeart/2005/8/layout/hierarchy1"/>
    <dgm:cxn modelId="{1ABAD084-63C4-4AD6-8679-D76749602291}" type="presParOf" srcId="{9301F958-9CB4-4FEC-9A2A-A1B273318D98}" destId="{082C77F4-8B56-4DF1-8E3C-5CCEAF4E7D3F}" srcOrd="12" destOrd="0" presId="urn:microsoft.com/office/officeart/2005/8/layout/hierarchy1"/>
    <dgm:cxn modelId="{78FA2BE0-AF62-40AE-9F72-8E61A8D07B6F}" type="presParOf" srcId="{9301F958-9CB4-4FEC-9A2A-A1B273318D98}" destId="{FC45CBD0-1B31-4E88-BE72-C7FE2E74E0B5}" srcOrd="13" destOrd="0" presId="urn:microsoft.com/office/officeart/2005/8/layout/hierarchy1"/>
    <dgm:cxn modelId="{0EB03F8F-9E9D-41B8-A4D0-B27CE0CE77B7}" type="presParOf" srcId="{FC45CBD0-1B31-4E88-BE72-C7FE2E74E0B5}" destId="{CABB46B4-A661-453A-BE92-EB26D75ED70A}" srcOrd="0" destOrd="0" presId="urn:microsoft.com/office/officeart/2005/8/layout/hierarchy1"/>
    <dgm:cxn modelId="{D2D964B9-88F5-4770-A8E8-8ED46DA1CFDF}" type="presParOf" srcId="{CABB46B4-A661-453A-BE92-EB26D75ED70A}" destId="{A4920447-42BA-47AA-99A7-D2C738936E7F}" srcOrd="0" destOrd="0" presId="urn:microsoft.com/office/officeart/2005/8/layout/hierarchy1"/>
    <dgm:cxn modelId="{1741EA5E-FA58-4B4A-A5A5-49E18292FA14}" type="presParOf" srcId="{CABB46B4-A661-453A-BE92-EB26D75ED70A}" destId="{A4D830DC-58FB-4E51-A772-740E70ABD2E3}" srcOrd="1" destOrd="0" presId="urn:microsoft.com/office/officeart/2005/8/layout/hierarchy1"/>
    <dgm:cxn modelId="{CDA0967E-8F63-4CCD-AFBB-7834F749D7BA}" type="presParOf" srcId="{FC45CBD0-1B31-4E88-BE72-C7FE2E74E0B5}" destId="{53758CDA-5CDE-467C-870A-76AB8538A4F6}"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2C77F4-8B56-4DF1-8E3C-5CCEAF4E7D3F}">
      <dsp:nvSpPr>
        <dsp:cNvPr id="0" name=""/>
        <dsp:cNvSpPr/>
      </dsp:nvSpPr>
      <dsp:spPr>
        <a:xfrm>
          <a:off x="4263731" y="877669"/>
          <a:ext cx="3745400" cy="297078"/>
        </a:xfrm>
        <a:custGeom>
          <a:avLst/>
          <a:gdLst/>
          <a:ahLst/>
          <a:cxnLst/>
          <a:rect l="0" t="0" r="0" b="0"/>
          <a:pathLst>
            <a:path>
              <a:moveTo>
                <a:pt x="0" y="0"/>
              </a:moveTo>
              <a:lnTo>
                <a:pt x="0" y="202450"/>
              </a:lnTo>
              <a:lnTo>
                <a:pt x="3745400" y="202450"/>
              </a:lnTo>
              <a:lnTo>
                <a:pt x="3745400" y="297078"/>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8704158-23D3-44C7-8FAB-7B352B85F6F0}">
      <dsp:nvSpPr>
        <dsp:cNvPr id="0" name=""/>
        <dsp:cNvSpPr/>
      </dsp:nvSpPr>
      <dsp:spPr>
        <a:xfrm>
          <a:off x="4263731" y="877669"/>
          <a:ext cx="2496933" cy="297078"/>
        </a:xfrm>
        <a:custGeom>
          <a:avLst/>
          <a:gdLst/>
          <a:ahLst/>
          <a:cxnLst/>
          <a:rect l="0" t="0" r="0" b="0"/>
          <a:pathLst>
            <a:path>
              <a:moveTo>
                <a:pt x="0" y="0"/>
              </a:moveTo>
              <a:lnTo>
                <a:pt x="0" y="202450"/>
              </a:lnTo>
              <a:lnTo>
                <a:pt x="2496933" y="202450"/>
              </a:lnTo>
              <a:lnTo>
                <a:pt x="2496933" y="297078"/>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41181A7-512C-49B3-B31E-3254F535774C}">
      <dsp:nvSpPr>
        <dsp:cNvPr id="0" name=""/>
        <dsp:cNvSpPr/>
      </dsp:nvSpPr>
      <dsp:spPr>
        <a:xfrm>
          <a:off x="4263731" y="877669"/>
          <a:ext cx="1248466" cy="297078"/>
        </a:xfrm>
        <a:custGeom>
          <a:avLst/>
          <a:gdLst/>
          <a:ahLst/>
          <a:cxnLst/>
          <a:rect l="0" t="0" r="0" b="0"/>
          <a:pathLst>
            <a:path>
              <a:moveTo>
                <a:pt x="0" y="0"/>
              </a:moveTo>
              <a:lnTo>
                <a:pt x="0" y="202450"/>
              </a:lnTo>
              <a:lnTo>
                <a:pt x="1248466" y="202450"/>
              </a:lnTo>
              <a:lnTo>
                <a:pt x="1248466" y="297078"/>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A4980E-B557-4A5F-A3B7-CC0644613FF0}">
      <dsp:nvSpPr>
        <dsp:cNvPr id="0" name=""/>
        <dsp:cNvSpPr/>
      </dsp:nvSpPr>
      <dsp:spPr>
        <a:xfrm>
          <a:off x="4218011" y="877669"/>
          <a:ext cx="91440" cy="297078"/>
        </a:xfrm>
        <a:custGeom>
          <a:avLst/>
          <a:gdLst/>
          <a:ahLst/>
          <a:cxnLst/>
          <a:rect l="0" t="0" r="0" b="0"/>
          <a:pathLst>
            <a:path>
              <a:moveTo>
                <a:pt x="45720" y="0"/>
              </a:moveTo>
              <a:lnTo>
                <a:pt x="45720" y="297078"/>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503198A-5E79-4A2C-9F51-83653B727038}">
      <dsp:nvSpPr>
        <dsp:cNvPr id="0" name=""/>
        <dsp:cNvSpPr/>
      </dsp:nvSpPr>
      <dsp:spPr>
        <a:xfrm>
          <a:off x="3015264" y="877669"/>
          <a:ext cx="1248466" cy="297078"/>
        </a:xfrm>
        <a:custGeom>
          <a:avLst/>
          <a:gdLst/>
          <a:ahLst/>
          <a:cxnLst/>
          <a:rect l="0" t="0" r="0" b="0"/>
          <a:pathLst>
            <a:path>
              <a:moveTo>
                <a:pt x="1248466" y="0"/>
              </a:moveTo>
              <a:lnTo>
                <a:pt x="1248466" y="202450"/>
              </a:lnTo>
              <a:lnTo>
                <a:pt x="0" y="202450"/>
              </a:lnTo>
              <a:lnTo>
                <a:pt x="0" y="297078"/>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85242F5-5585-477C-AADE-A9A42894FD0C}">
      <dsp:nvSpPr>
        <dsp:cNvPr id="0" name=""/>
        <dsp:cNvSpPr/>
      </dsp:nvSpPr>
      <dsp:spPr>
        <a:xfrm>
          <a:off x="1766797" y="877669"/>
          <a:ext cx="2496933" cy="297078"/>
        </a:xfrm>
        <a:custGeom>
          <a:avLst/>
          <a:gdLst/>
          <a:ahLst/>
          <a:cxnLst/>
          <a:rect l="0" t="0" r="0" b="0"/>
          <a:pathLst>
            <a:path>
              <a:moveTo>
                <a:pt x="2496933" y="0"/>
              </a:moveTo>
              <a:lnTo>
                <a:pt x="2496933" y="202450"/>
              </a:lnTo>
              <a:lnTo>
                <a:pt x="0" y="202450"/>
              </a:lnTo>
              <a:lnTo>
                <a:pt x="0" y="297078"/>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79EF8F9-4BCF-42A4-BC5F-1FB6C990A4CD}">
      <dsp:nvSpPr>
        <dsp:cNvPr id="0" name=""/>
        <dsp:cNvSpPr/>
      </dsp:nvSpPr>
      <dsp:spPr>
        <a:xfrm>
          <a:off x="518331" y="877669"/>
          <a:ext cx="3745400" cy="297078"/>
        </a:xfrm>
        <a:custGeom>
          <a:avLst/>
          <a:gdLst/>
          <a:ahLst/>
          <a:cxnLst/>
          <a:rect l="0" t="0" r="0" b="0"/>
          <a:pathLst>
            <a:path>
              <a:moveTo>
                <a:pt x="3745400" y="0"/>
              </a:moveTo>
              <a:lnTo>
                <a:pt x="3745400" y="202450"/>
              </a:lnTo>
              <a:lnTo>
                <a:pt x="0" y="202450"/>
              </a:lnTo>
              <a:lnTo>
                <a:pt x="0" y="297078"/>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6215CBC-25B3-4BBD-929C-D9ECF62FA615}">
      <dsp:nvSpPr>
        <dsp:cNvPr id="0" name=""/>
        <dsp:cNvSpPr/>
      </dsp:nvSpPr>
      <dsp:spPr>
        <a:xfrm>
          <a:off x="3240358" y="229034"/>
          <a:ext cx="2046745" cy="648635"/>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4F0EE162-A367-45EE-BADA-3E2D6EFD85B3}">
      <dsp:nvSpPr>
        <dsp:cNvPr id="0" name=""/>
        <dsp:cNvSpPr/>
      </dsp:nvSpPr>
      <dsp:spPr>
        <a:xfrm>
          <a:off x="3353855" y="336856"/>
          <a:ext cx="2046745" cy="648635"/>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effectLst>
                <a:outerShdw blurRad="38100" dist="38100" dir="2700000" algn="tl">
                  <a:srgbClr val="000000">
                    <a:alpha val="43137"/>
                  </a:srgbClr>
                </a:outerShdw>
              </a:effectLst>
              <a:latin typeface="Arial Narrow" pitchFamily="34" charset="0"/>
            </a:rPr>
            <a:t>QAW Steps</a:t>
          </a:r>
          <a:endParaRPr lang="en-IN" sz="2400" b="1" kern="1200" dirty="0">
            <a:effectLst>
              <a:outerShdw blurRad="38100" dist="38100" dir="2700000" algn="tl">
                <a:srgbClr val="000000">
                  <a:alpha val="43137"/>
                </a:srgbClr>
              </a:outerShdw>
            </a:effectLst>
            <a:latin typeface="Arial Narrow" pitchFamily="34" charset="0"/>
          </a:endParaRPr>
        </a:p>
      </dsp:txBody>
      <dsp:txXfrm>
        <a:off x="3372853" y="355854"/>
        <a:ext cx="2008749" cy="610639"/>
      </dsp:txXfrm>
    </dsp:sp>
    <dsp:sp modelId="{C6B424D1-7A02-47A8-B2E4-9A200413FED1}">
      <dsp:nvSpPr>
        <dsp:cNvPr id="0" name=""/>
        <dsp:cNvSpPr/>
      </dsp:nvSpPr>
      <dsp:spPr>
        <a:xfrm>
          <a:off x="7594" y="1174748"/>
          <a:ext cx="1021472" cy="648635"/>
        </a:xfrm>
        <a:prstGeom prst="roundRect">
          <a:avLst>
            <a:gd name="adj" fmla="val 10000"/>
          </a:avLst>
        </a:prstGeom>
        <a:gradFill rotWithShape="0">
          <a:gsLst>
            <a:gs pos="0">
              <a:schemeClr val="accent2">
                <a:hueOff val="0"/>
                <a:satOff val="0"/>
                <a:lumOff val="0"/>
                <a:alphaOff val="0"/>
                <a:tint val="50000"/>
                <a:satMod val="300000"/>
              </a:schemeClr>
            </a:gs>
            <a:gs pos="35000">
              <a:schemeClr val="accent2">
                <a:hueOff val="0"/>
                <a:satOff val="0"/>
                <a:lumOff val="0"/>
                <a:alphaOff val="0"/>
                <a:tint val="37000"/>
                <a:satMod val="300000"/>
              </a:schemeClr>
            </a:gs>
            <a:gs pos="100000">
              <a:schemeClr val="accent2">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E7FFAD9B-6869-49A1-8C21-7628E642B4CD}">
      <dsp:nvSpPr>
        <dsp:cNvPr id="0" name=""/>
        <dsp:cNvSpPr/>
      </dsp:nvSpPr>
      <dsp:spPr>
        <a:xfrm>
          <a:off x="121091" y="1282570"/>
          <a:ext cx="1021472" cy="648635"/>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effectLst>
                <a:outerShdw blurRad="38100" dist="38100" dir="2700000" algn="tl">
                  <a:srgbClr val="000000">
                    <a:alpha val="43137"/>
                  </a:srgbClr>
                </a:outerShdw>
              </a:effectLst>
              <a:latin typeface="Arial Narrow" pitchFamily="34" charset="0"/>
            </a:rPr>
            <a:t>1. Presentation &amp; Introduction</a:t>
          </a:r>
          <a:endParaRPr lang="en-IN" sz="1100" kern="1200" dirty="0">
            <a:effectLst>
              <a:outerShdw blurRad="38100" dist="38100" dir="2700000" algn="tl">
                <a:srgbClr val="000000">
                  <a:alpha val="43137"/>
                </a:srgbClr>
              </a:outerShdw>
            </a:effectLst>
            <a:latin typeface="Arial Narrow" pitchFamily="34" charset="0"/>
          </a:endParaRPr>
        </a:p>
      </dsp:txBody>
      <dsp:txXfrm>
        <a:off x="140089" y="1301568"/>
        <a:ext cx="983476" cy="610639"/>
      </dsp:txXfrm>
    </dsp:sp>
    <dsp:sp modelId="{E083FD63-36DE-4688-8157-61489008740B}">
      <dsp:nvSpPr>
        <dsp:cNvPr id="0" name=""/>
        <dsp:cNvSpPr/>
      </dsp:nvSpPr>
      <dsp:spPr>
        <a:xfrm>
          <a:off x="1256061" y="1174748"/>
          <a:ext cx="1021472" cy="648635"/>
        </a:xfrm>
        <a:prstGeom prst="roundRect">
          <a:avLst>
            <a:gd name="adj" fmla="val 10000"/>
          </a:avLst>
        </a:prstGeom>
        <a:gradFill rotWithShape="0">
          <a:gsLst>
            <a:gs pos="0">
              <a:schemeClr val="accent2">
                <a:hueOff val="0"/>
                <a:satOff val="0"/>
                <a:lumOff val="0"/>
                <a:alphaOff val="0"/>
                <a:tint val="50000"/>
                <a:satMod val="300000"/>
              </a:schemeClr>
            </a:gs>
            <a:gs pos="35000">
              <a:schemeClr val="accent2">
                <a:hueOff val="0"/>
                <a:satOff val="0"/>
                <a:lumOff val="0"/>
                <a:alphaOff val="0"/>
                <a:tint val="37000"/>
                <a:satMod val="300000"/>
              </a:schemeClr>
            </a:gs>
            <a:gs pos="100000">
              <a:schemeClr val="accent2">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EFC45947-3EB7-4EB2-A09E-0EE77CFD23B8}">
      <dsp:nvSpPr>
        <dsp:cNvPr id="0" name=""/>
        <dsp:cNvSpPr/>
      </dsp:nvSpPr>
      <dsp:spPr>
        <a:xfrm>
          <a:off x="1369558" y="1282570"/>
          <a:ext cx="1021472" cy="648635"/>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effectLst>
                <a:outerShdw blurRad="38100" dist="38100" dir="2700000" algn="tl">
                  <a:srgbClr val="000000">
                    <a:alpha val="43137"/>
                  </a:srgbClr>
                </a:outerShdw>
              </a:effectLst>
              <a:latin typeface="Arial Narrow" pitchFamily="34" charset="0"/>
            </a:rPr>
            <a:t>2.  Business Mission Presentation</a:t>
          </a:r>
          <a:endParaRPr lang="en-IN" sz="1100" kern="1200" dirty="0">
            <a:effectLst>
              <a:outerShdw blurRad="38100" dist="38100" dir="2700000" algn="tl">
                <a:srgbClr val="000000">
                  <a:alpha val="43137"/>
                </a:srgbClr>
              </a:outerShdw>
            </a:effectLst>
            <a:latin typeface="Arial Narrow" pitchFamily="34" charset="0"/>
          </a:endParaRPr>
        </a:p>
      </dsp:txBody>
      <dsp:txXfrm>
        <a:off x="1388556" y="1301568"/>
        <a:ext cx="983476" cy="610639"/>
      </dsp:txXfrm>
    </dsp:sp>
    <dsp:sp modelId="{1EED1F29-6832-4F1F-BC30-CA84A85A09BB}">
      <dsp:nvSpPr>
        <dsp:cNvPr id="0" name=""/>
        <dsp:cNvSpPr/>
      </dsp:nvSpPr>
      <dsp:spPr>
        <a:xfrm>
          <a:off x="2504528" y="1174748"/>
          <a:ext cx="1021472" cy="648635"/>
        </a:xfrm>
        <a:prstGeom prst="roundRect">
          <a:avLst>
            <a:gd name="adj" fmla="val 10000"/>
          </a:avLst>
        </a:prstGeom>
        <a:gradFill rotWithShape="0">
          <a:gsLst>
            <a:gs pos="0">
              <a:schemeClr val="accent2">
                <a:hueOff val="0"/>
                <a:satOff val="0"/>
                <a:lumOff val="0"/>
                <a:alphaOff val="0"/>
                <a:tint val="50000"/>
                <a:satMod val="300000"/>
              </a:schemeClr>
            </a:gs>
            <a:gs pos="35000">
              <a:schemeClr val="accent2">
                <a:hueOff val="0"/>
                <a:satOff val="0"/>
                <a:lumOff val="0"/>
                <a:alphaOff val="0"/>
                <a:tint val="37000"/>
                <a:satMod val="300000"/>
              </a:schemeClr>
            </a:gs>
            <a:gs pos="100000">
              <a:schemeClr val="accent2">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9C48AAC7-D274-4CC8-99CE-7358B3E13450}">
      <dsp:nvSpPr>
        <dsp:cNvPr id="0" name=""/>
        <dsp:cNvSpPr/>
      </dsp:nvSpPr>
      <dsp:spPr>
        <a:xfrm>
          <a:off x="2618025" y="1282570"/>
          <a:ext cx="1021472" cy="648635"/>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effectLst>
                <a:outerShdw blurRad="38100" dist="38100" dir="2700000" algn="tl">
                  <a:srgbClr val="000000">
                    <a:alpha val="43137"/>
                  </a:srgbClr>
                </a:outerShdw>
              </a:effectLst>
              <a:latin typeface="Arial Narrow" pitchFamily="34" charset="0"/>
            </a:rPr>
            <a:t>3. Architectural Plan Presentation</a:t>
          </a:r>
          <a:endParaRPr lang="en-IN" sz="1100" kern="1200" dirty="0">
            <a:effectLst>
              <a:outerShdw blurRad="38100" dist="38100" dir="2700000" algn="tl">
                <a:srgbClr val="000000">
                  <a:alpha val="43137"/>
                </a:srgbClr>
              </a:outerShdw>
            </a:effectLst>
            <a:latin typeface="Arial Narrow" pitchFamily="34" charset="0"/>
          </a:endParaRPr>
        </a:p>
      </dsp:txBody>
      <dsp:txXfrm>
        <a:off x="2637023" y="1301568"/>
        <a:ext cx="983476" cy="610639"/>
      </dsp:txXfrm>
    </dsp:sp>
    <dsp:sp modelId="{B8E58FE8-B12D-4F9C-B0F8-3CD98C3E83CC}">
      <dsp:nvSpPr>
        <dsp:cNvPr id="0" name=""/>
        <dsp:cNvSpPr/>
      </dsp:nvSpPr>
      <dsp:spPr>
        <a:xfrm>
          <a:off x="3752995" y="1174748"/>
          <a:ext cx="1021472" cy="648635"/>
        </a:xfrm>
        <a:prstGeom prst="roundRect">
          <a:avLst>
            <a:gd name="adj" fmla="val 10000"/>
          </a:avLst>
        </a:prstGeom>
        <a:gradFill rotWithShape="0">
          <a:gsLst>
            <a:gs pos="0">
              <a:schemeClr val="accent2">
                <a:hueOff val="0"/>
                <a:satOff val="0"/>
                <a:lumOff val="0"/>
                <a:alphaOff val="0"/>
                <a:tint val="50000"/>
                <a:satMod val="300000"/>
              </a:schemeClr>
            </a:gs>
            <a:gs pos="35000">
              <a:schemeClr val="accent2">
                <a:hueOff val="0"/>
                <a:satOff val="0"/>
                <a:lumOff val="0"/>
                <a:alphaOff val="0"/>
                <a:tint val="37000"/>
                <a:satMod val="300000"/>
              </a:schemeClr>
            </a:gs>
            <a:gs pos="100000">
              <a:schemeClr val="accent2">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B6581594-FE4B-4599-8F53-0033185562D1}">
      <dsp:nvSpPr>
        <dsp:cNvPr id="0" name=""/>
        <dsp:cNvSpPr/>
      </dsp:nvSpPr>
      <dsp:spPr>
        <a:xfrm>
          <a:off x="3866492" y="1282570"/>
          <a:ext cx="1021472" cy="648635"/>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effectLst>
                <a:outerShdw blurRad="38100" dist="38100" dir="2700000" algn="tl">
                  <a:srgbClr val="000000">
                    <a:alpha val="43137"/>
                  </a:srgbClr>
                </a:outerShdw>
              </a:effectLst>
              <a:latin typeface="Arial Narrow" pitchFamily="34" charset="0"/>
            </a:rPr>
            <a:t>4. Identification of Architectural Drivers</a:t>
          </a:r>
          <a:endParaRPr lang="en-IN" sz="1100" kern="1200" dirty="0">
            <a:effectLst>
              <a:outerShdw blurRad="38100" dist="38100" dir="2700000" algn="tl">
                <a:srgbClr val="000000">
                  <a:alpha val="43137"/>
                </a:srgbClr>
              </a:outerShdw>
            </a:effectLst>
            <a:latin typeface="Arial Narrow" pitchFamily="34" charset="0"/>
          </a:endParaRPr>
        </a:p>
      </dsp:txBody>
      <dsp:txXfrm>
        <a:off x="3885490" y="1301568"/>
        <a:ext cx="983476" cy="610639"/>
      </dsp:txXfrm>
    </dsp:sp>
    <dsp:sp modelId="{2AC2A52A-8B32-4941-8771-2E64D6D83CFA}">
      <dsp:nvSpPr>
        <dsp:cNvPr id="0" name=""/>
        <dsp:cNvSpPr/>
      </dsp:nvSpPr>
      <dsp:spPr>
        <a:xfrm>
          <a:off x="5001461" y="1174748"/>
          <a:ext cx="1021472" cy="648635"/>
        </a:xfrm>
        <a:prstGeom prst="roundRect">
          <a:avLst>
            <a:gd name="adj" fmla="val 10000"/>
          </a:avLst>
        </a:prstGeom>
        <a:gradFill rotWithShape="0">
          <a:gsLst>
            <a:gs pos="0">
              <a:schemeClr val="accent2">
                <a:hueOff val="0"/>
                <a:satOff val="0"/>
                <a:lumOff val="0"/>
                <a:alphaOff val="0"/>
                <a:tint val="50000"/>
                <a:satMod val="300000"/>
              </a:schemeClr>
            </a:gs>
            <a:gs pos="35000">
              <a:schemeClr val="accent2">
                <a:hueOff val="0"/>
                <a:satOff val="0"/>
                <a:lumOff val="0"/>
                <a:alphaOff val="0"/>
                <a:tint val="37000"/>
                <a:satMod val="300000"/>
              </a:schemeClr>
            </a:gs>
            <a:gs pos="100000">
              <a:schemeClr val="accent2">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7D9D71E3-A65B-468B-AE84-43084F477CF9}">
      <dsp:nvSpPr>
        <dsp:cNvPr id="0" name=""/>
        <dsp:cNvSpPr/>
      </dsp:nvSpPr>
      <dsp:spPr>
        <a:xfrm>
          <a:off x="5114958" y="1282570"/>
          <a:ext cx="1021472" cy="648635"/>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effectLst>
                <a:outerShdw blurRad="38100" dist="38100" dir="2700000" algn="tl">
                  <a:srgbClr val="000000">
                    <a:alpha val="43137"/>
                  </a:srgbClr>
                </a:outerShdw>
              </a:effectLst>
              <a:latin typeface="Arial Narrow" pitchFamily="34" charset="0"/>
            </a:rPr>
            <a:t>5.Scenario Brainstorming</a:t>
          </a:r>
          <a:endParaRPr lang="en-IN" sz="1100" kern="1200" dirty="0">
            <a:effectLst>
              <a:outerShdw blurRad="38100" dist="38100" dir="2700000" algn="tl">
                <a:srgbClr val="000000">
                  <a:alpha val="43137"/>
                </a:srgbClr>
              </a:outerShdw>
            </a:effectLst>
            <a:latin typeface="Arial Narrow" pitchFamily="34" charset="0"/>
          </a:endParaRPr>
        </a:p>
      </dsp:txBody>
      <dsp:txXfrm>
        <a:off x="5133956" y="1301568"/>
        <a:ext cx="983476" cy="610639"/>
      </dsp:txXfrm>
    </dsp:sp>
    <dsp:sp modelId="{98E27DCE-530F-4830-AFBC-B3A1BD183E63}">
      <dsp:nvSpPr>
        <dsp:cNvPr id="0" name=""/>
        <dsp:cNvSpPr/>
      </dsp:nvSpPr>
      <dsp:spPr>
        <a:xfrm>
          <a:off x="6249928" y="1174748"/>
          <a:ext cx="1021472" cy="648635"/>
        </a:xfrm>
        <a:prstGeom prst="roundRect">
          <a:avLst>
            <a:gd name="adj" fmla="val 10000"/>
          </a:avLst>
        </a:prstGeom>
        <a:gradFill rotWithShape="0">
          <a:gsLst>
            <a:gs pos="0">
              <a:schemeClr val="accent2">
                <a:hueOff val="0"/>
                <a:satOff val="0"/>
                <a:lumOff val="0"/>
                <a:alphaOff val="0"/>
                <a:tint val="50000"/>
                <a:satMod val="300000"/>
              </a:schemeClr>
            </a:gs>
            <a:gs pos="35000">
              <a:schemeClr val="accent2">
                <a:hueOff val="0"/>
                <a:satOff val="0"/>
                <a:lumOff val="0"/>
                <a:alphaOff val="0"/>
                <a:tint val="37000"/>
                <a:satMod val="300000"/>
              </a:schemeClr>
            </a:gs>
            <a:gs pos="100000">
              <a:schemeClr val="accent2">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C7E171AE-3476-4496-9554-D1DB7B7A0E74}">
      <dsp:nvSpPr>
        <dsp:cNvPr id="0" name=""/>
        <dsp:cNvSpPr/>
      </dsp:nvSpPr>
      <dsp:spPr>
        <a:xfrm>
          <a:off x="6363425" y="1282570"/>
          <a:ext cx="1021472" cy="648635"/>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effectLst>
                <a:outerShdw blurRad="38100" dist="38100" dir="2700000" algn="tl">
                  <a:srgbClr val="000000">
                    <a:alpha val="43137"/>
                  </a:srgbClr>
                </a:outerShdw>
              </a:effectLst>
              <a:latin typeface="Arial Narrow" pitchFamily="34" charset="0"/>
            </a:rPr>
            <a:t>6. Scenario Consolidation</a:t>
          </a:r>
          <a:endParaRPr lang="en-IN" sz="1100" kern="1200" dirty="0">
            <a:effectLst>
              <a:outerShdw blurRad="38100" dist="38100" dir="2700000" algn="tl">
                <a:srgbClr val="000000">
                  <a:alpha val="43137"/>
                </a:srgbClr>
              </a:outerShdw>
            </a:effectLst>
            <a:latin typeface="Arial Narrow" pitchFamily="34" charset="0"/>
          </a:endParaRPr>
        </a:p>
      </dsp:txBody>
      <dsp:txXfrm>
        <a:off x="6382423" y="1301568"/>
        <a:ext cx="983476" cy="610639"/>
      </dsp:txXfrm>
    </dsp:sp>
    <dsp:sp modelId="{A4920447-42BA-47AA-99A7-D2C738936E7F}">
      <dsp:nvSpPr>
        <dsp:cNvPr id="0" name=""/>
        <dsp:cNvSpPr/>
      </dsp:nvSpPr>
      <dsp:spPr>
        <a:xfrm>
          <a:off x="7498395" y="1174748"/>
          <a:ext cx="1021472" cy="648635"/>
        </a:xfrm>
        <a:prstGeom prst="roundRect">
          <a:avLst>
            <a:gd name="adj" fmla="val 10000"/>
          </a:avLst>
        </a:prstGeom>
        <a:gradFill rotWithShape="0">
          <a:gsLst>
            <a:gs pos="0">
              <a:schemeClr val="accent2">
                <a:hueOff val="0"/>
                <a:satOff val="0"/>
                <a:lumOff val="0"/>
                <a:alphaOff val="0"/>
                <a:tint val="50000"/>
                <a:satMod val="300000"/>
              </a:schemeClr>
            </a:gs>
            <a:gs pos="35000">
              <a:schemeClr val="accent2">
                <a:hueOff val="0"/>
                <a:satOff val="0"/>
                <a:lumOff val="0"/>
                <a:alphaOff val="0"/>
                <a:tint val="37000"/>
                <a:satMod val="300000"/>
              </a:schemeClr>
            </a:gs>
            <a:gs pos="100000">
              <a:schemeClr val="accent2">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A4D830DC-58FB-4E51-A772-740E70ABD2E3}">
      <dsp:nvSpPr>
        <dsp:cNvPr id="0" name=""/>
        <dsp:cNvSpPr/>
      </dsp:nvSpPr>
      <dsp:spPr>
        <a:xfrm>
          <a:off x="7611892" y="1282570"/>
          <a:ext cx="1021472" cy="648635"/>
        </a:xfrm>
        <a:prstGeom prst="roundRect">
          <a:avLst>
            <a:gd name="adj" fmla="val 10000"/>
          </a:avLst>
        </a:prstGeom>
        <a:solidFill>
          <a:schemeClr val="lt1">
            <a:alpha val="90000"/>
            <a:hueOff val="0"/>
            <a:satOff val="0"/>
            <a:lumOff val="0"/>
            <a:alphaOff val="0"/>
          </a:schemeClr>
        </a:solidFill>
        <a:ln w="9525"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effectLst>
                <a:outerShdw blurRad="38100" dist="38100" dir="2700000" algn="tl">
                  <a:srgbClr val="000000">
                    <a:alpha val="43137"/>
                  </a:srgbClr>
                </a:outerShdw>
              </a:effectLst>
              <a:latin typeface="Arial Narrow" pitchFamily="34" charset="0"/>
            </a:rPr>
            <a:t>7. Scenario Prioritization</a:t>
          </a:r>
          <a:endParaRPr lang="en-IN" sz="1100" kern="1200" dirty="0">
            <a:effectLst>
              <a:outerShdw blurRad="38100" dist="38100" dir="2700000" algn="tl">
                <a:srgbClr val="000000">
                  <a:alpha val="43137"/>
                </a:srgbClr>
              </a:outerShdw>
            </a:effectLst>
            <a:latin typeface="Arial Narrow" pitchFamily="34" charset="0"/>
          </a:endParaRPr>
        </a:p>
      </dsp:txBody>
      <dsp:txXfrm>
        <a:off x="7630890" y="1301568"/>
        <a:ext cx="983476" cy="610639"/>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7455286-3D67-453C-A59E-5A1A84D76DC8}" type="datetimeFigureOut">
              <a:rPr lang="en-IN" smtClean="0"/>
              <a:t>14-02-2025</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F6649B7-7D27-4794-B3FB-C336CD01A7A2}" type="slidenum">
              <a:rPr lang="en-IN" smtClean="0"/>
              <a:t>‹#›</a:t>
            </a:fld>
            <a:endParaRPr lang="en-IN"/>
          </a:p>
        </p:txBody>
      </p:sp>
    </p:spTree>
    <p:extLst>
      <p:ext uri="{BB962C8B-B14F-4D97-AF65-F5344CB8AC3E}">
        <p14:creationId xmlns:p14="http://schemas.microsoft.com/office/powerpoint/2010/main" val="4149206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IN"/>
          </a:p>
        </p:txBody>
      </p:sp>
      <p:sp>
        <p:nvSpPr>
          <p:cNvPr id="4" name="Date Placeholder 3"/>
          <p:cNvSpPr>
            <a:spLocks noGrp="1"/>
          </p:cNvSpPr>
          <p:nvPr>
            <p:ph type="dt" sz="half" idx="10"/>
          </p:nvPr>
        </p:nvSpPr>
        <p:spPr/>
        <p:txBody>
          <a:bodyPr/>
          <a:lstStyle/>
          <a:p>
            <a:r>
              <a:rPr lang="en-US"/>
              <a:t>February 15, 2025</a:t>
            </a:r>
            <a:endParaRPr lang="en-IN"/>
          </a:p>
        </p:txBody>
      </p:sp>
      <p:sp>
        <p:nvSpPr>
          <p:cNvPr id="5" name="Footer Placeholder 4"/>
          <p:cNvSpPr>
            <a:spLocks noGrp="1"/>
          </p:cNvSpPr>
          <p:nvPr>
            <p:ph type="ftr" sz="quarter" idx="11"/>
          </p:nvPr>
        </p:nvSpPr>
        <p:spPr/>
        <p:txBody>
          <a:bodyPr/>
          <a:lstStyle/>
          <a:p>
            <a:r>
              <a:rPr lang="en-IN"/>
              <a:t>SEZG651/SSZG653 Software Architectures</a:t>
            </a:r>
          </a:p>
        </p:txBody>
      </p:sp>
      <p:sp>
        <p:nvSpPr>
          <p:cNvPr id="6" name="Slide Number Placeholder 5"/>
          <p:cNvSpPr>
            <a:spLocks noGrp="1"/>
          </p:cNvSpPr>
          <p:nvPr>
            <p:ph type="sldNum" sz="quarter" idx="12"/>
          </p:nvPr>
        </p:nvSpPr>
        <p:spPr/>
        <p:txBody>
          <a:bodyPr/>
          <a:lstStyle/>
          <a:p>
            <a:fld id="{2E82692E-DCDE-415B-8665-CBE2C4DE6DB9}" type="slidenum">
              <a:rPr lang="en-IN" smtClean="0"/>
              <a:t>‹#›</a:t>
            </a:fld>
            <a:endParaRPr lang="en-IN"/>
          </a:p>
        </p:txBody>
      </p:sp>
    </p:spTree>
    <p:extLst>
      <p:ext uri="{BB962C8B-B14F-4D97-AF65-F5344CB8AC3E}">
        <p14:creationId xmlns:p14="http://schemas.microsoft.com/office/powerpoint/2010/main" val="15235901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r>
              <a:rPr lang="en-US"/>
              <a:t>February 15, 2025</a:t>
            </a:r>
            <a:endParaRPr lang="en-IN"/>
          </a:p>
        </p:txBody>
      </p:sp>
      <p:sp>
        <p:nvSpPr>
          <p:cNvPr id="5" name="Footer Placeholder 4"/>
          <p:cNvSpPr>
            <a:spLocks noGrp="1"/>
          </p:cNvSpPr>
          <p:nvPr>
            <p:ph type="ftr" sz="quarter" idx="11"/>
          </p:nvPr>
        </p:nvSpPr>
        <p:spPr/>
        <p:txBody>
          <a:bodyPr/>
          <a:lstStyle/>
          <a:p>
            <a:r>
              <a:rPr lang="en-IN"/>
              <a:t>SEZG651/SSZG653 Software Architectures</a:t>
            </a:r>
          </a:p>
        </p:txBody>
      </p:sp>
      <p:sp>
        <p:nvSpPr>
          <p:cNvPr id="6" name="Slide Number Placeholder 5"/>
          <p:cNvSpPr>
            <a:spLocks noGrp="1"/>
          </p:cNvSpPr>
          <p:nvPr>
            <p:ph type="sldNum" sz="quarter" idx="12"/>
          </p:nvPr>
        </p:nvSpPr>
        <p:spPr/>
        <p:txBody>
          <a:bodyPr/>
          <a:lstStyle/>
          <a:p>
            <a:fld id="{2E82692E-DCDE-415B-8665-CBE2C4DE6DB9}" type="slidenum">
              <a:rPr lang="en-IN" smtClean="0"/>
              <a:t>‹#›</a:t>
            </a:fld>
            <a:endParaRPr lang="en-IN"/>
          </a:p>
        </p:txBody>
      </p:sp>
    </p:spTree>
    <p:extLst>
      <p:ext uri="{BB962C8B-B14F-4D97-AF65-F5344CB8AC3E}">
        <p14:creationId xmlns:p14="http://schemas.microsoft.com/office/powerpoint/2010/main" val="23446664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r>
              <a:rPr lang="en-US"/>
              <a:t>February 15, 2025</a:t>
            </a:r>
            <a:endParaRPr lang="en-IN"/>
          </a:p>
        </p:txBody>
      </p:sp>
      <p:sp>
        <p:nvSpPr>
          <p:cNvPr id="5" name="Footer Placeholder 4"/>
          <p:cNvSpPr>
            <a:spLocks noGrp="1"/>
          </p:cNvSpPr>
          <p:nvPr>
            <p:ph type="ftr" sz="quarter" idx="11"/>
          </p:nvPr>
        </p:nvSpPr>
        <p:spPr/>
        <p:txBody>
          <a:bodyPr/>
          <a:lstStyle/>
          <a:p>
            <a:r>
              <a:rPr lang="en-IN"/>
              <a:t>SEZG651/SSZG653 Software Architectures</a:t>
            </a:r>
          </a:p>
        </p:txBody>
      </p:sp>
      <p:sp>
        <p:nvSpPr>
          <p:cNvPr id="6" name="Slide Number Placeholder 5"/>
          <p:cNvSpPr>
            <a:spLocks noGrp="1"/>
          </p:cNvSpPr>
          <p:nvPr>
            <p:ph type="sldNum" sz="quarter" idx="12"/>
          </p:nvPr>
        </p:nvSpPr>
        <p:spPr/>
        <p:txBody>
          <a:bodyPr/>
          <a:lstStyle/>
          <a:p>
            <a:fld id="{2E82692E-DCDE-415B-8665-CBE2C4DE6DB9}" type="slidenum">
              <a:rPr lang="en-IN" smtClean="0"/>
              <a:t>‹#›</a:t>
            </a:fld>
            <a:endParaRPr lang="en-IN"/>
          </a:p>
        </p:txBody>
      </p:sp>
    </p:spTree>
    <p:extLst>
      <p:ext uri="{BB962C8B-B14F-4D97-AF65-F5344CB8AC3E}">
        <p14:creationId xmlns:p14="http://schemas.microsoft.com/office/powerpoint/2010/main" val="19543846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grayscl/>
          </a:blip>
          <a:srcRect t="3186" b="1180"/>
          <a:stretch/>
        </p:blipFill>
        <p:spPr>
          <a:xfrm>
            <a:off x="0" y="0"/>
            <a:ext cx="9144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6858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1885950" y="2551113"/>
            <a:ext cx="7259638" cy="179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p:cNvPicPr>
            <a:picLocks noChangeAspect="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0" y="-447675"/>
            <a:ext cx="8058150" cy="805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8"/>
          <p:cNvPicPr>
            <a:picLocks noChangeAspect="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6392863" y="896938"/>
            <a:ext cx="2322512" cy="1084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9"/>
          <p:cNvPicPr>
            <a:picLocks noChangeAspect="1"/>
          </p:cNvPicPr>
          <p:nvPr userDrawn="1"/>
        </p:nvPicPr>
        <p:blipFill>
          <a:blip r:embed="rId7" cstate="print">
            <a:extLst>
              <a:ext uri="{28A0092B-C50C-407E-A947-70E740481C1C}">
                <a14:useLocalDpi xmlns:a14="http://schemas.microsoft.com/office/drawing/2010/main" val="0"/>
              </a:ext>
            </a:extLst>
          </a:blip>
          <a:srcRect/>
          <a:stretch>
            <a:fillRect/>
          </a:stretch>
        </p:blipFill>
        <p:spPr bwMode="auto">
          <a:xfrm>
            <a:off x="5083175" y="4800600"/>
            <a:ext cx="3843338" cy="20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3429001" y="2549770"/>
            <a:ext cx="5498123" cy="1600725"/>
          </a:xfrm>
        </p:spPr>
        <p:txBody>
          <a:bodyPr>
            <a:normAutofit/>
          </a:bodyPr>
          <a:lstStyle>
            <a:lvl1pPr algn="r">
              <a:defRPr sz="3200" b="1">
                <a:solidFill>
                  <a:schemeClr val="bg1"/>
                </a:solidFill>
                <a:latin typeface="Helvetica" panose="020B0604020202030204" pitchFamily="34" charset="0"/>
              </a:defRPr>
            </a:lvl1pPr>
          </a:lstStyle>
          <a:p>
            <a:r>
              <a:rPr lang="en-US"/>
              <a:t>Click to edit Master title style</a:t>
            </a:r>
            <a:endParaRPr lang="en-US" dirty="0"/>
          </a:p>
        </p:txBody>
      </p:sp>
      <p:sp>
        <p:nvSpPr>
          <p:cNvPr id="3" name="Subtitle 2"/>
          <p:cNvSpPr>
            <a:spLocks noGrp="1"/>
          </p:cNvSpPr>
          <p:nvPr>
            <p:ph type="subTitle" idx="1"/>
          </p:nvPr>
        </p:nvSpPr>
        <p:spPr>
          <a:xfrm>
            <a:off x="4431323" y="4452631"/>
            <a:ext cx="44958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22" name="Text Placeholder 21"/>
          <p:cNvSpPr>
            <a:spLocks noGrp="1"/>
          </p:cNvSpPr>
          <p:nvPr>
            <p:ph type="body" sz="quarter" idx="14"/>
          </p:nvPr>
        </p:nvSpPr>
        <p:spPr>
          <a:xfrm>
            <a:off x="3892060" y="4826978"/>
            <a:ext cx="5035064"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a:t>Click to edit </a:t>
            </a:r>
          </a:p>
          <a:p>
            <a:pPr lvl="0"/>
            <a:r>
              <a:rPr lang="en-US" dirty="0"/>
              <a:t>text</a:t>
            </a:r>
          </a:p>
        </p:txBody>
      </p:sp>
    </p:spTree>
    <p:extLst>
      <p:ext uri="{BB962C8B-B14F-4D97-AF65-F5344CB8AC3E}">
        <p14:creationId xmlns:p14="http://schemas.microsoft.com/office/powerpoint/2010/main" val="1237697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in)">
                                      <p:cBhvr>
                                        <p:cTn id="7" dur="1200"/>
                                        <p:tgtEl>
                                          <p:spTgt spid="6"/>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edge">
                                      <p:cBhvr>
                                        <p:cTn id="11" dur="1300"/>
                                        <p:tgtEl>
                                          <p:spTgt spid="8"/>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500"/>
                                        <p:tgtEl>
                                          <p:spTgt spid="7"/>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r>
              <a:rPr lang="en-US"/>
              <a:t>February 15, 2025</a:t>
            </a:r>
            <a:endParaRPr lang="en-IN"/>
          </a:p>
        </p:txBody>
      </p:sp>
      <p:sp>
        <p:nvSpPr>
          <p:cNvPr id="5" name="Footer Placeholder 4"/>
          <p:cNvSpPr>
            <a:spLocks noGrp="1"/>
          </p:cNvSpPr>
          <p:nvPr>
            <p:ph type="ftr" sz="quarter" idx="11"/>
          </p:nvPr>
        </p:nvSpPr>
        <p:spPr/>
        <p:txBody>
          <a:bodyPr/>
          <a:lstStyle/>
          <a:p>
            <a:r>
              <a:rPr lang="en-IN"/>
              <a:t>SEZG651/SSZG653 Software Architectures</a:t>
            </a:r>
          </a:p>
        </p:txBody>
      </p:sp>
      <p:sp>
        <p:nvSpPr>
          <p:cNvPr id="6" name="Slide Number Placeholder 5"/>
          <p:cNvSpPr>
            <a:spLocks noGrp="1"/>
          </p:cNvSpPr>
          <p:nvPr>
            <p:ph type="sldNum" sz="quarter" idx="12"/>
          </p:nvPr>
        </p:nvSpPr>
        <p:spPr/>
        <p:txBody>
          <a:bodyPr/>
          <a:lstStyle/>
          <a:p>
            <a:fld id="{2E82692E-DCDE-415B-8665-CBE2C4DE6DB9}" type="slidenum">
              <a:rPr lang="en-IN" smtClean="0"/>
              <a:t>‹#›</a:t>
            </a:fld>
            <a:endParaRPr lang="en-IN"/>
          </a:p>
        </p:txBody>
      </p:sp>
    </p:spTree>
    <p:extLst>
      <p:ext uri="{BB962C8B-B14F-4D97-AF65-F5344CB8AC3E}">
        <p14:creationId xmlns:p14="http://schemas.microsoft.com/office/powerpoint/2010/main" val="40833743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February 15, 2025</a:t>
            </a:r>
            <a:endParaRPr lang="en-IN"/>
          </a:p>
        </p:txBody>
      </p:sp>
      <p:sp>
        <p:nvSpPr>
          <p:cNvPr id="5" name="Footer Placeholder 4"/>
          <p:cNvSpPr>
            <a:spLocks noGrp="1"/>
          </p:cNvSpPr>
          <p:nvPr>
            <p:ph type="ftr" sz="quarter" idx="11"/>
          </p:nvPr>
        </p:nvSpPr>
        <p:spPr/>
        <p:txBody>
          <a:bodyPr/>
          <a:lstStyle/>
          <a:p>
            <a:r>
              <a:rPr lang="en-IN"/>
              <a:t>SEZG651/SSZG653 Software Architectures</a:t>
            </a:r>
          </a:p>
        </p:txBody>
      </p:sp>
      <p:sp>
        <p:nvSpPr>
          <p:cNvPr id="6" name="Slide Number Placeholder 5"/>
          <p:cNvSpPr>
            <a:spLocks noGrp="1"/>
          </p:cNvSpPr>
          <p:nvPr>
            <p:ph type="sldNum" sz="quarter" idx="12"/>
          </p:nvPr>
        </p:nvSpPr>
        <p:spPr/>
        <p:txBody>
          <a:bodyPr/>
          <a:lstStyle/>
          <a:p>
            <a:fld id="{2E82692E-DCDE-415B-8665-CBE2C4DE6DB9}" type="slidenum">
              <a:rPr lang="en-IN" smtClean="0"/>
              <a:t>‹#›</a:t>
            </a:fld>
            <a:endParaRPr lang="en-IN"/>
          </a:p>
        </p:txBody>
      </p:sp>
    </p:spTree>
    <p:extLst>
      <p:ext uri="{BB962C8B-B14F-4D97-AF65-F5344CB8AC3E}">
        <p14:creationId xmlns:p14="http://schemas.microsoft.com/office/powerpoint/2010/main" val="24335630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r>
              <a:rPr lang="en-US"/>
              <a:t>February 15, 2025</a:t>
            </a:r>
            <a:endParaRPr lang="en-IN"/>
          </a:p>
        </p:txBody>
      </p:sp>
      <p:sp>
        <p:nvSpPr>
          <p:cNvPr id="6" name="Footer Placeholder 5"/>
          <p:cNvSpPr>
            <a:spLocks noGrp="1"/>
          </p:cNvSpPr>
          <p:nvPr>
            <p:ph type="ftr" sz="quarter" idx="11"/>
          </p:nvPr>
        </p:nvSpPr>
        <p:spPr/>
        <p:txBody>
          <a:bodyPr/>
          <a:lstStyle/>
          <a:p>
            <a:r>
              <a:rPr lang="en-IN"/>
              <a:t>SEZG651/SSZG653 Software Architectures</a:t>
            </a:r>
          </a:p>
        </p:txBody>
      </p:sp>
      <p:sp>
        <p:nvSpPr>
          <p:cNvPr id="7" name="Slide Number Placeholder 6"/>
          <p:cNvSpPr>
            <a:spLocks noGrp="1"/>
          </p:cNvSpPr>
          <p:nvPr>
            <p:ph type="sldNum" sz="quarter" idx="12"/>
          </p:nvPr>
        </p:nvSpPr>
        <p:spPr/>
        <p:txBody>
          <a:bodyPr/>
          <a:lstStyle/>
          <a:p>
            <a:fld id="{2E82692E-DCDE-415B-8665-CBE2C4DE6DB9}" type="slidenum">
              <a:rPr lang="en-IN" smtClean="0"/>
              <a:t>‹#›</a:t>
            </a:fld>
            <a:endParaRPr lang="en-IN"/>
          </a:p>
        </p:txBody>
      </p:sp>
    </p:spTree>
    <p:extLst>
      <p:ext uri="{BB962C8B-B14F-4D97-AF65-F5344CB8AC3E}">
        <p14:creationId xmlns:p14="http://schemas.microsoft.com/office/powerpoint/2010/main" val="3322194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r>
              <a:rPr lang="en-US"/>
              <a:t>February 15, 2025</a:t>
            </a:r>
            <a:endParaRPr lang="en-IN"/>
          </a:p>
        </p:txBody>
      </p:sp>
      <p:sp>
        <p:nvSpPr>
          <p:cNvPr id="8" name="Footer Placeholder 7"/>
          <p:cNvSpPr>
            <a:spLocks noGrp="1"/>
          </p:cNvSpPr>
          <p:nvPr>
            <p:ph type="ftr" sz="quarter" idx="11"/>
          </p:nvPr>
        </p:nvSpPr>
        <p:spPr/>
        <p:txBody>
          <a:bodyPr/>
          <a:lstStyle/>
          <a:p>
            <a:r>
              <a:rPr lang="en-IN"/>
              <a:t>SEZG651/SSZG653 Software Architectures</a:t>
            </a:r>
          </a:p>
        </p:txBody>
      </p:sp>
      <p:sp>
        <p:nvSpPr>
          <p:cNvPr id="9" name="Slide Number Placeholder 8"/>
          <p:cNvSpPr>
            <a:spLocks noGrp="1"/>
          </p:cNvSpPr>
          <p:nvPr>
            <p:ph type="sldNum" sz="quarter" idx="12"/>
          </p:nvPr>
        </p:nvSpPr>
        <p:spPr/>
        <p:txBody>
          <a:bodyPr/>
          <a:lstStyle/>
          <a:p>
            <a:fld id="{2E82692E-DCDE-415B-8665-CBE2C4DE6DB9}" type="slidenum">
              <a:rPr lang="en-IN" smtClean="0"/>
              <a:t>‹#›</a:t>
            </a:fld>
            <a:endParaRPr lang="en-IN"/>
          </a:p>
        </p:txBody>
      </p:sp>
    </p:spTree>
    <p:extLst>
      <p:ext uri="{BB962C8B-B14F-4D97-AF65-F5344CB8AC3E}">
        <p14:creationId xmlns:p14="http://schemas.microsoft.com/office/powerpoint/2010/main" val="3180068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r>
              <a:rPr lang="en-US"/>
              <a:t>February 15, 2025</a:t>
            </a:r>
            <a:endParaRPr lang="en-IN"/>
          </a:p>
        </p:txBody>
      </p:sp>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a:t>
            </a:fld>
            <a:endParaRPr lang="en-IN"/>
          </a:p>
        </p:txBody>
      </p:sp>
    </p:spTree>
    <p:extLst>
      <p:ext uri="{BB962C8B-B14F-4D97-AF65-F5344CB8AC3E}">
        <p14:creationId xmlns:p14="http://schemas.microsoft.com/office/powerpoint/2010/main" val="2548188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February 15, 2025</a:t>
            </a:r>
            <a:endParaRPr lang="en-IN"/>
          </a:p>
        </p:txBody>
      </p:sp>
      <p:sp>
        <p:nvSpPr>
          <p:cNvPr id="3" name="Footer Placeholder 2"/>
          <p:cNvSpPr>
            <a:spLocks noGrp="1"/>
          </p:cNvSpPr>
          <p:nvPr>
            <p:ph type="ftr" sz="quarter" idx="11"/>
          </p:nvPr>
        </p:nvSpPr>
        <p:spPr/>
        <p:txBody>
          <a:bodyPr/>
          <a:lstStyle/>
          <a:p>
            <a:r>
              <a:rPr lang="en-IN"/>
              <a:t>SEZG651/SSZG653 Software Architectures</a:t>
            </a:r>
          </a:p>
        </p:txBody>
      </p:sp>
      <p:sp>
        <p:nvSpPr>
          <p:cNvPr id="4" name="Slide Number Placeholder 3"/>
          <p:cNvSpPr>
            <a:spLocks noGrp="1"/>
          </p:cNvSpPr>
          <p:nvPr>
            <p:ph type="sldNum" sz="quarter" idx="12"/>
          </p:nvPr>
        </p:nvSpPr>
        <p:spPr/>
        <p:txBody>
          <a:bodyPr/>
          <a:lstStyle/>
          <a:p>
            <a:fld id="{2E82692E-DCDE-415B-8665-CBE2C4DE6DB9}" type="slidenum">
              <a:rPr lang="en-IN" smtClean="0"/>
              <a:t>‹#›</a:t>
            </a:fld>
            <a:endParaRPr lang="en-IN"/>
          </a:p>
        </p:txBody>
      </p:sp>
    </p:spTree>
    <p:extLst>
      <p:ext uri="{BB962C8B-B14F-4D97-AF65-F5344CB8AC3E}">
        <p14:creationId xmlns:p14="http://schemas.microsoft.com/office/powerpoint/2010/main" val="41813146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February 15, 2025</a:t>
            </a:r>
            <a:endParaRPr lang="en-IN"/>
          </a:p>
        </p:txBody>
      </p:sp>
      <p:sp>
        <p:nvSpPr>
          <p:cNvPr id="6" name="Footer Placeholder 5"/>
          <p:cNvSpPr>
            <a:spLocks noGrp="1"/>
          </p:cNvSpPr>
          <p:nvPr>
            <p:ph type="ftr" sz="quarter" idx="11"/>
          </p:nvPr>
        </p:nvSpPr>
        <p:spPr/>
        <p:txBody>
          <a:bodyPr/>
          <a:lstStyle/>
          <a:p>
            <a:r>
              <a:rPr lang="en-IN"/>
              <a:t>SEZG651/SSZG653 Software Architectures</a:t>
            </a:r>
          </a:p>
        </p:txBody>
      </p:sp>
      <p:sp>
        <p:nvSpPr>
          <p:cNvPr id="7" name="Slide Number Placeholder 6"/>
          <p:cNvSpPr>
            <a:spLocks noGrp="1"/>
          </p:cNvSpPr>
          <p:nvPr>
            <p:ph type="sldNum" sz="quarter" idx="12"/>
          </p:nvPr>
        </p:nvSpPr>
        <p:spPr/>
        <p:txBody>
          <a:bodyPr/>
          <a:lstStyle/>
          <a:p>
            <a:fld id="{2E82692E-DCDE-415B-8665-CBE2C4DE6DB9}" type="slidenum">
              <a:rPr lang="en-IN" smtClean="0"/>
              <a:t>‹#›</a:t>
            </a:fld>
            <a:endParaRPr lang="en-IN"/>
          </a:p>
        </p:txBody>
      </p:sp>
    </p:spTree>
    <p:extLst>
      <p:ext uri="{BB962C8B-B14F-4D97-AF65-F5344CB8AC3E}">
        <p14:creationId xmlns:p14="http://schemas.microsoft.com/office/powerpoint/2010/main" val="17408753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February 15, 2025</a:t>
            </a:r>
            <a:endParaRPr lang="en-IN"/>
          </a:p>
        </p:txBody>
      </p:sp>
      <p:sp>
        <p:nvSpPr>
          <p:cNvPr id="6" name="Footer Placeholder 5"/>
          <p:cNvSpPr>
            <a:spLocks noGrp="1"/>
          </p:cNvSpPr>
          <p:nvPr>
            <p:ph type="ftr" sz="quarter" idx="11"/>
          </p:nvPr>
        </p:nvSpPr>
        <p:spPr/>
        <p:txBody>
          <a:bodyPr/>
          <a:lstStyle/>
          <a:p>
            <a:r>
              <a:rPr lang="en-IN"/>
              <a:t>SEZG651/SSZG653 Software Architectures</a:t>
            </a:r>
          </a:p>
        </p:txBody>
      </p:sp>
      <p:sp>
        <p:nvSpPr>
          <p:cNvPr id="7" name="Slide Number Placeholder 6"/>
          <p:cNvSpPr>
            <a:spLocks noGrp="1"/>
          </p:cNvSpPr>
          <p:nvPr>
            <p:ph type="sldNum" sz="quarter" idx="12"/>
          </p:nvPr>
        </p:nvSpPr>
        <p:spPr/>
        <p:txBody>
          <a:bodyPr/>
          <a:lstStyle/>
          <a:p>
            <a:fld id="{2E82692E-DCDE-415B-8665-CBE2C4DE6DB9}" type="slidenum">
              <a:rPr lang="en-IN" smtClean="0"/>
              <a:t>‹#›</a:t>
            </a:fld>
            <a:endParaRPr lang="en-IN"/>
          </a:p>
        </p:txBody>
      </p:sp>
    </p:spTree>
    <p:extLst>
      <p:ext uri="{BB962C8B-B14F-4D97-AF65-F5344CB8AC3E}">
        <p14:creationId xmlns:p14="http://schemas.microsoft.com/office/powerpoint/2010/main" val="26536240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February 15, 2025</a:t>
            </a:r>
            <a:endParaRPr lang="en-IN"/>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a:t>SEZG651/SSZG653 Software Architectures</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82692E-DCDE-415B-8665-CBE2C4DE6DB9}" type="slidenum">
              <a:rPr lang="en-IN" smtClean="0"/>
              <a:t>‹#›</a:t>
            </a:fld>
            <a:endParaRPr lang="en-IN"/>
          </a:p>
        </p:txBody>
      </p:sp>
    </p:spTree>
    <p:extLst>
      <p:ext uri="{BB962C8B-B14F-4D97-AF65-F5344CB8AC3E}">
        <p14:creationId xmlns:p14="http://schemas.microsoft.com/office/powerpoint/2010/main" val="28722238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www.youtube.com/watch?v=k9KK_0zr3LU" TargetMode="External"/><Relationship Id="rId2" Type="http://schemas.openxmlformats.org/officeDocument/2006/relationships/hyperlink" Target="https://www.youtube.com/watch?v=T88AL5L7XiI"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ctrTitle"/>
          </p:nvPr>
        </p:nvSpPr>
        <p:spPr>
          <a:xfrm>
            <a:off x="2743200" y="2996952"/>
            <a:ext cx="6096000" cy="1080120"/>
          </a:xfrm>
        </p:spPr>
        <p:txBody>
          <a:bodyPr>
            <a:normAutofit/>
          </a:bodyPr>
          <a:lstStyle/>
          <a:p>
            <a:pPr algn="ctr"/>
            <a:r>
              <a:rPr lang="en-US" b="1" dirty="0">
                <a:effectLst>
                  <a:outerShdw blurRad="38100" dist="38100" dir="2700000" algn="tl">
                    <a:srgbClr val="000000">
                      <a:alpha val="43137"/>
                    </a:srgbClr>
                  </a:outerShdw>
                </a:effectLst>
                <a:latin typeface="Arial Unicode MS" pitchFamily="34" charset="-128"/>
                <a:ea typeface="Arial Unicode MS" pitchFamily="34" charset="-128"/>
                <a:cs typeface="Arial Unicode MS" pitchFamily="34" charset="-128"/>
              </a:rPr>
              <a:t>Software Architecture</a:t>
            </a:r>
            <a:endParaRPr lang="en-IN" b="1" dirty="0">
              <a:effectLst>
                <a:outerShdw blurRad="38100" dist="38100" dir="2700000" algn="tl">
                  <a:srgbClr val="000000">
                    <a:alpha val="43137"/>
                  </a:srgbClr>
                </a:outerShdw>
              </a:effectLst>
              <a:latin typeface="Arial Unicode MS" pitchFamily="34" charset="-128"/>
              <a:ea typeface="Arial Unicode MS" pitchFamily="34" charset="-128"/>
              <a:cs typeface="Arial Unicode MS" pitchFamily="34" charset="-128"/>
            </a:endParaRPr>
          </a:p>
        </p:txBody>
      </p:sp>
    </p:spTree>
    <p:extLst>
      <p:ext uri="{BB962C8B-B14F-4D97-AF65-F5344CB8AC3E}">
        <p14:creationId xmlns:p14="http://schemas.microsoft.com/office/powerpoint/2010/main" val="23012183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1520" y="130473"/>
            <a:ext cx="8552334" cy="1143000"/>
          </a:xfrm>
          <a:noFill/>
          <a:ln>
            <a:noFill/>
          </a:ln>
        </p:spPr>
        <p:style>
          <a:lnRef idx="2">
            <a:schemeClr val="dk1"/>
          </a:lnRef>
          <a:fillRef idx="1">
            <a:schemeClr val="lt1"/>
          </a:fillRef>
          <a:effectRef idx="0">
            <a:schemeClr val="dk1"/>
          </a:effectRef>
          <a:fontRef idx="minor">
            <a:schemeClr val="dk1"/>
          </a:fontRef>
        </p:style>
        <p:txBody>
          <a:bodyPr>
            <a:normAutofit fontScale="90000"/>
          </a:bodyPr>
          <a:lstStyle/>
          <a:p>
            <a:pPr algn="l"/>
            <a:br>
              <a:rPr lang="en-IN" dirty="0"/>
            </a:br>
            <a:r>
              <a:rPr lang="en-IN" sz="2900" b="1" dirty="0">
                <a:solidFill>
                  <a:schemeClr val="tx1"/>
                </a:solidFill>
                <a:latin typeface="Arial" panose="020B0604020202020204" pitchFamily="34" charset="0"/>
                <a:ea typeface="+mj-ea"/>
                <a:cs typeface="Arial" panose="020B0604020202020204" pitchFamily="34" charset="0"/>
              </a:rPr>
              <a:t>Ex. of probing the requirements - ‘Traffic Management  System’</a:t>
            </a:r>
            <a:br>
              <a:rPr lang="en-IN" sz="3600" b="1" dirty="0">
                <a:solidFill>
                  <a:srgbClr val="0070C0"/>
                </a:solidFill>
                <a:effectLst>
                  <a:outerShdw blurRad="38100" dist="38100" dir="2700000" algn="tl">
                    <a:srgbClr val="000000">
                      <a:alpha val="43137"/>
                    </a:srgbClr>
                  </a:outerShdw>
                </a:effectLst>
                <a:latin typeface="Arial Narrow" pitchFamily="34" charset="0"/>
              </a:rPr>
            </a:br>
            <a:endParaRPr lang="en-IN" b="1" dirty="0">
              <a:solidFill>
                <a:srgbClr val="0070C0"/>
              </a:solidFill>
              <a:effectLst>
                <a:outerShdw blurRad="38100" dist="38100" dir="2700000" algn="tl">
                  <a:srgbClr val="000000">
                    <a:alpha val="43137"/>
                  </a:srgbClr>
                </a:outerShdw>
              </a:effectLst>
              <a:latin typeface="Arial Narrow" pitchFamily="34" charset="0"/>
            </a:endParaRPr>
          </a:p>
        </p:txBody>
      </p:sp>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10</a:t>
            </a:fld>
            <a:endParaRPr lang="en-IN"/>
          </a:p>
        </p:txBody>
      </p:sp>
      <p:pic>
        <p:nvPicPr>
          <p:cNvPr id="6" name="Picture 4"/>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39366" y="1273870"/>
            <a:ext cx="8408319" cy="4752528"/>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Date Placeholder 2">
            <a:extLst>
              <a:ext uri="{FF2B5EF4-FFF2-40B4-BE49-F238E27FC236}">
                <a16:creationId xmlns:a16="http://schemas.microsoft.com/office/drawing/2014/main" id="{3CA1F26F-5A95-89FE-1610-FAE14DEDC1B5}"/>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4940918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3528" y="148605"/>
            <a:ext cx="6095528" cy="706090"/>
          </a:xfrm>
          <a:ln>
            <a:noFill/>
          </a:ln>
        </p:spPr>
        <p:style>
          <a:lnRef idx="2">
            <a:schemeClr val="accent2"/>
          </a:lnRef>
          <a:fillRef idx="1">
            <a:schemeClr val="lt1"/>
          </a:fillRef>
          <a:effectRef idx="0">
            <a:schemeClr val="accent2"/>
          </a:effectRef>
          <a:fontRef idx="minor">
            <a:schemeClr val="dk1"/>
          </a:fontRef>
        </p:style>
        <p:txBody>
          <a:bodyPr>
            <a:noAutofit/>
          </a:bodyPr>
          <a:lstStyle/>
          <a:p>
            <a:r>
              <a:rPr lang="en-US" sz="2800" b="1" dirty="0">
                <a:latin typeface="Arial" panose="020B0604020202020204" pitchFamily="34" charset="0"/>
                <a:cs typeface="Arial" panose="020B0604020202020204" pitchFamily="34" charset="0"/>
              </a:rPr>
              <a:t>Different ways to identify ASRs</a:t>
            </a:r>
            <a:endParaRPr lang="en-IN" sz="2800" b="1"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11</a:t>
            </a:fld>
            <a:endParaRPr lang="en-IN"/>
          </a:p>
        </p:txBody>
      </p:sp>
      <p:sp>
        <p:nvSpPr>
          <p:cNvPr id="8" name="Content Placeholder 2">
            <a:extLst>
              <a:ext uri="{FF2B5EF4-FFF2-40B4-BE49-F238E27FC236}">
                <a16:creationId xmlns:a16="http://schemas.microsoft.com/office/drawing/2014/main" id="{46A25255-F7FF-89B2-354B-02D16F61C3D9}"/>
              </a:ext>
            </a:extLst>
          </p:cNvPr>
          <p:cNvSpPr>
            <a:spLocks noGrp="1"/>
          </p:cNvSpPr>
          <p:nvPr>
            <p:ph idx="1"/>
          </p:nvPr>
        </p:nvSpPr>
        <p:spPr>
          <a:xfrm>
            <a:off x="264493" y="1052736"/>
            <a:ext cx="8435280" cy="3845024"/>
          </a:xfrm>
          <a:ln>
            <a:noFill/>
          </a:ln>
        </p:spPr>
        <p:style>
          <a:lnRef idx="2">
            <a:schemeClr val="dk1"/>
          </a:lnRef>
          <a:fillRef idx="1">
            <a:schemeClr val="lt1"/>
          </a:fillRef>
          <a:effectRef idx="0">
            <a:schemeClr val="dk1"/>
          </a:effectRef>
          <a:fontRef idx="minor">
            <a:schemeClr val="dk1"/>
          </a:fontRef>
        </p:style>
        <p:txBody>
          <a:bodyPr>
            <a:normAutofit/>
          </a:bodyPr>
          <a:lstStyle/>
          <a:p>
            <a:pPr marL="0" indent="0" algn="just">
              <a:spcBef>
                <a:spcPts val="0"/>
              </a:spcBef>
              <a:spcAft>
                <a:spcPts val="600"/>
              </a:spcAft>
              <a:buNone/>
            </a:pPr>
            <a:r>
              <a:rPr lang="en-US" sz="2000" dirty="0">
                <a:latin typeface="Arial" panose="020B0604020202020204" pitchFamily="34" charset="0"/>
                <a:cs typeface="Arial" panose="020B0604020202020204" pitchFamily="34" charset="0"/>
              </a:rPr>
              <a:t>The requirements documents or user stories are an obvious starting point for identifying potential ASR candidates. However, there are additional methods for discovering ASRs</a:t>
            </a:r>
          </a:p>
          <a:p>
            <a:pPr algn="just">
              <a:spcBef>
                <a:spcPts val="0"/>
              </a:spcBef>
              <a:spcAft>
                <a:spcPts val="600"/>
              </a:spcAft>
              <a:buFont typeface="Wingdings" panose="05000000000000000000" pitchFamily="2" charset="2"/>
              <a:buChar char="§"/>
            </a:pPr>
            <a:r>
              <a:rPr lang="en-US" sz="2400" dirty="0">
                <a:latin typeface="Arial" panose="020B0604020202020204" pitchFamily="34" charset="0"/>
                <a:cs typeface="Arial" panose="020B0604020202020204" pitchFamily="34" charset="0"/>
              </a:rPr>
              <a:t>Requirements</a:t>
            </a:r>
          </a:p>
          <a:p>
            <a:pPr algn="just">
              <a:spcBef>
                <a:spcPts val="0"/>
              </a:spcBef>
              <a:spcAft>
                <a:spcPts val="600"/>
              </a:spcAft>
              <a:buFont typeface="Wingdings" panose="05000000000000000000" pitchFamily="2" charset="2"/>
              <a:buChar char="§"/>
            </a:pPr>
            <a:r>
              <a:rPr lang="en-US" sz="2400" dirty="0">
                <a:latin typeface="Arial" panose="020B0604020202020204" pitchFamily="34" charset="0"/>
                <a:cs typeface="Arial" panose="020B0604020202020204" pitchFamily="34" charset="0"/>
              </a:rPr>
              <a:t>Design Decisions</a:t>
            </a:r>
          </a:p>
          <a:p>
            <a:pPr algn="just">
              <a:spcBef>
                <a:spcPts val="0"/>
              </a:spcBef>
              <a:spcAft>
                <a:spcPts val="600"/>
              </a:spcAft>
              <a:buFont typeface="Wingdings" panose="05000000000000000000" pitchFamily="2" charset="2"/>
              <a:buChar char="§"/>
            </a:pPr>
            <a:r>
              <a:rPr lang="en-US" sz="2400" dirty="0">
                <a:latin typeface="Arial" panose="020B0604020202020204" pitchFamily="34" charset="0"/>
                <a:cs typeface="Arial" panose="020B0604020202020204" pitchFamily="34" charset="0"/>
              </a:rPr>
              <a:t>Business goals</a:t>
            </a:r>
          </a:p>
          <a:p>
            <a:pPr algn="just">
              <a:spcBef>
                <a:spcPts val="0"/>
              </a:spcBef>
              <a:spcAft>
                <a:spcPts val="600"/>
              </a:spcAft>
              <a:buFont typeface="Wingdings" panose="05000000000000000000" pitchFamily="2" charset="2"/>
              <a:buChar char="§"/>
            </a:pPr>
            <a:r>
              <a:rPr lang="en-US" sz="2400" dirty="0">
                <a:latin typeface="Arial" panose="020B0604020202020204" pitchFamily="34" charset="0"/>
                <a:cs typeface="Arial" panose="020B0604020202020204" pitchFamily="34" charset="0"/>
              </a:rPr>
              <a:t>Stakeholder</a:t>
            </a:r>
          </a:p>
          <a:p>
            <a:pPr algn="just">
              <a:spcBef>
                <a:spcPts val="0"/>
              </a:spcBef>
              <a:spcAft>
                <a:spcPts val="600"/>
              </a:spcAft>
              <a:buFont typeface="Wingdings" panose="05000000000000000000" pitchFamily="2" charset="2"/>
              <a:buChar char="§"/>
            </a:pPr>
            <a:r>
              <a:rPr lang="en-US" sz="2400" dirty="0">
                <a:latin typeface="Arial" panose="020B0604020202020204" pitchFamily="34" charset="0"/>
                <a:cs typeface="Arial" panose="020B0604020202020204" pitchFamily="34" charset="0"/>
              </a:rPr>
              <a:t>Utility Tree</a:t>
            </a:r>
          </a:p>
        </p:txBody>
      </p:sp>
      <p:sp>
        <p:nvSpPr>
          <p:cNvPr id="3" name="Date Placeholder 2">
            <a:extLst>
              <a:ext uri="{FF2B5EF4-FFF2-40B4-BE49-F238E27FC236}">
                <a16:creationId xmlns:a16="http://schemas.microsoft.com/office/drawing/2014/main" id="{561025A7-6614-B7A3-787A-F605205F196E}"/>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10031288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3528" y="148605"/>
            <a:ext cx="7128792" cy="706090"/>
          </a:xfrm>
          <a:ln>
            <a:noFill/>
          </a:ln>
        </p:spPr>
        <p:style>
          <a:lnRef idx="2">
            <a:schemeClr val="accent2"/>
          </a:lnRef>
          <a:fillRef idx="1">
            <a:schemeClr val="lt1"/>
          </a:fillRef>
          <a:effectRef idx="0">
            <a:schemeClr val="accent2"/>
          </a:effectRef>
          <a:fontRef idx="minor">
            <a:schemeClr val="dk1"/>
          </a:fontRef>
        </p:style>
        <p:txBody>
          <a:bodyPr>
            <a:noAutofit/>
          </a:bodyPr>
          <a:lstStyle/>
          <a:p>
            <a:r>
              <a:rPr lang="en-US" sz="2800" b="1" dirty="0">
                <a:latin typeface="Arial" panose="020B0604020202020204" pitchFamily="34" charset="0"/>
                <a:cs typeface="Arial" panose="020B0604020202020204" pitchFamily="34" charset="0"/>
              </a:rPr>
              <a:t>ASR from Requirement Documents</a:t>
            </a:r>
            <a:endParaRPr lang="en-IN" sz="2800"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251520" y="1506488"/>
            <a:ext cx="8435280" cy="3845024"/>
          </a:xfrm>
          <a:ln>
            <a:noFill/>
          </a:ln>
        </p:spPr>
        <p:style>
          <a:lnRef idx="2">
            <a:schemeClr val="dk1"/>
          </a:lnRef>
          <a:fillRef idx="1">
            <a:schemeClr val="lt1"/>
          </a:fillRef>
          <a:effectRef idx="0">
            <a:schemeClr val="dk1"/>
          </a:effectRef>
          <a:fontRef idx="minor">
            <a:schemeClr val="dk1"/>
          </a:fontRef>
        </p:style>
        <p:txBody>
          <a:bodyPr>
            <a:normAutofit fontScale="92500"/>
          </a:bodyPr>
          <a:lstStyle/>
          <a:p>
            <a:pPr algn="just">
              <a:spcBef>
                <a:spcPts val="0"/>
              </a:spcBef>
              <a:spcAft>
                <a:spcPts val="600"/>
              </a:spcAft>
              <a:buFont typeface="Wingdings" panose="05000000000000000000" pitchFamily="2" charset="2"/>
              <a:buChar char="§"/>
            </a:pPr>
            <a:r>
              <a:rPr lang="en-IN" sz="2200" dirty="0">
                <a:latin typeface="Arial" panose="020B0604020202020204" pitchFamily="34" charset="0"/>
                <a:cs typeface="Arial" panose="020B0604020202020204" pitchFamily="34" charset="0"/>
              </a:rPr>
              <a:t>Do requirements specification follow the principle of </a:t>
            </a:r>
            <a:r>
              <a:rPr lang="en-IN" sz="22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“MoSCoW” </a:t>
            </a:r>
            <a:r>
              <a:rPr lang="en-IN" sz="2200" dirty="0">
                <a:latin typeface="Arial" panose="020B0604020202020204" pitchFamily="34" charset="0"/>
                <a:cs typeface="Arial" panose="020B0604020202020204" pitchFamily="34" charset="0"/>
              </a:rPr>
              <a:t>style (</a:t>
            </a:r>
            <a:r>
              <a:rPr lang="en-IN" sz="2200" b="1" dirty="0">
                <a:solidFill>
                  <a:srgbClr val="FF0000"/>
                </a:solidFill>
                <a:latin typeface="Arial" panose="020B0604020202020204" pitchFamily="34" charset="0"/>
                <a:cs typeface="Arial" panose="020B0604020202020204" pitchFamily="34" charset="0"/>
              </a:rPr>
              <a:t>must, should, could, won’t</a:t>
            </a:r>
            <a:r>
              <a:rPr lang="en-IN" sz="2200" dirty="0">
                <a:latin typeface="Arial" panose="020B0604020202020204" pitchFamily="34" charset="0"/>
                <a:cs typeface="Arial" panose="020B0604020202020204" pitchFamily="34" charset="0"/>
              </a:rPr>
              <a:t>), or as a collection of “user stories ”?</a:t>
            </a:r>
          </a:p>
          <a:p>
            <a:pPr algn="just">
              <a:spcBef>
                <a:spcPts val="0"/>
              </a:spcBef>
              <a:spcAft>
                <a:spcPts val="600"/>
              </a:spcAft>
              <a:buFont typeface="Wingdings" panose="05000000000000000000" pitchFamily="2" charset="2"/>
              <a:buChar char="§"/>
            </a:pPr>
            <a:r>
              <a:rPr lang="en-US" sz="2200" dirty="0">
                <a:latin typeface="Arial" panose="020B0604020202020204" pitchFamily="34" charset="0"/>
                <a:cs typeface="Arial" panose="020B0604020202020204" pitchFamily="34" charset="0"/>
              </a:rPr>
              <a:t>Do the requirement capturing exercise include Quality Attributes as well in equal proportions as per </a:t>
            </a:r>
            <a:r>
              <a:rPr lang="en-IN" sz="2200" dirty="0">
                <a:latin typeface="Arial" panose="020B0604020202020204" pitchFamily="34" charset="0"/>
                <a:cs typeface="Arial" panose="020B0604020202020204" pitchFamily="34" charset="0"/>
              </a:rPr>
              <a:t>Software Engineering Body of Knowledge (</a:t>
            </a:r>
            <a:r>
              <a:rPr lang="en-IN" sz="22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SWEBOK</a:t>
            </a:r>
            <a:r>
              <a:rPr lang="en-IN" sz="2200" dirty="0">
                <a:latin typeface="Arial" panose="020B0604020202020204" pitchFamily="34" charset="0"/>
                <a:cs typeface="Arial" panose="020B0604020202020204" pitchFamily="34" charset="0"/>
              </a:rPr>
              <a:t>) recommendations?</a:t>
            </a:r>
          </a:p>
          <a:p>
            <a:pPr algn="just">
              <a:spcBef>
                <a:spcPts val="0"/>
              </a:spcBef>
              <a:spcAft>
                <a:spcPts val="600"/>
              </a:spcAft>
              <a:buFont typeface="Wingdings" panose="05000000000000000000" pitchFamily="2" charset="2"/>
              <a:buChar char="§"/>
            </a:pPr>
            <a:r>
              <a:rPr lang="en-US" sz="2200" dirty="0">
                <a:latin typeface="Arial" panose="020B0604020202020204" pitchFamily="34" charset="0"/>
                <a:cs typeface="Arial" panose="020B0604020202020204" pitchFamily="34" charset="0"/>
              </a:rPr>
              <a:t>Have you come across BSR (Basic Skill Requirements) with explicit requirements on “ high usability”, “System Modularity”, “performance through Resilience”, “Fault detection” etc.,?</a:t>
            </a:r>
          </a:p>
          <a:p>
            <a:pPr algn="just">
              <a:spcBef>
                <a:spcPts val="0"/>
              </a:spcBef>
              <a:spcAft>
                <a:spcPts val="600"/>
              </a:spcAft>
              <a:buFont typeface="Wingdings" panose="05000000000000000000" pitchFamily="2" charset="2"/>
              <a:buChar char="§"/>
            </a:pPr>
            <a:r>
              <a:rPr lang="en-US" sz="2000" dirty="0">
                <a:latin typeface="Arial" panose="020B0604020202020204" pitchFamily="34" charset="0"/>
                <a:cs typeface="Arial" panose="020B0604020202020204" pitchFamily="34" charset="0"/>
              </a:rPr>
              <a:t>So, in the absence of </a:t>
            </a:r>
            <a:r>
              <a:rPr lang="en-US" sz="2000" u="sng"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BSR not reflecting the QA clearly</a:t>
            </a:r>
            <a:r>
              <a:rPr lang="en-US" sz="2000" dirty="0">
                <a:latin typeface="Arial" panose="020B0604020202020204" pitchFamily="34" charset="0"/>
                <a:cs typeface="Arial" panose="020B0604020202020204" pitchFamily="34" charset="0"/>
              </a:rPr>
              <a:t>, it is a </a:t>
            </a:r>
            <a:r>
              <a:rPr lang="en-US" sz="2000" u="sng"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challenge for an ARCHITECT</a:t>
            </a:r>
            <a:r>
              <a:rPr lang="en-US" sz="2000" dirty="0">
                <a:latin typeface="Arial" panose="020B0604020202020204" pitchFamily="34" charset="0"/>
                <a:cs typeface="Arial" panose="020B0604020202020204" pitchFamily="34" charset="0"/>
              </a:rPr>
              <a:t> to extract ASR . However, that makes the </a:t>
            </a:r>
            <a:r>
              <a:rPr lang="en-US" sz="2000" u="sng"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Role of an Architect requisite</a:t>
            </a:r>
            <a:r>
              <a:rPr lang="en-US" sz="2400" dirty="0">
                <a:latin typeface="Arial" panose="020B0604020202020204" pitchFamily="34" charset="0"/>
                <a:cs typeface="Arial" panose="020B0604020202020204" pitchFamily="34" charset="0"/>
              </a:rPr>
              <a:t>. </a:t>
            </a:r>
          </a:p>
        </p:txBody>
      </p:sp>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12</a:t>
            </a:fld>
            <a:endParaRPr lang="en-IN"/>
          </a:p>
        </p:txBody>
      </p:sp>
      <p:sp>
        <p:nvSpPr>
          <p:cNvPr id="6" name="Date Placeholder 5">
            <a:extLst>
              <a:ext uri="{FF2B5EF4-FFF2-40B4-BE49-F238E27FC236}">
                <a16:creationId xmlns:a16="http://schemas.microsoft.com/office/drawing/2014/main" id="{23F32F75-B07B-AB5A-B87C-E5A5B7100ECF}"/>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30185805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3528" y="76835"/>
            <a:ext cx="7967736" cy="634082"/>
          </a:xfrm>
          <a:ln>
            <a:noFill/>
          </a:ln>
        </p:spPr>
        <p:style>
          <a:lnRef idx="2">
            <a:schemeClr val="accent2"/>
          </a:lnRef>
          <a:fillRef idx="1">
            <a:schemeClr val="lt1"/>
          </a:fillRef>
          <a:effectRef idx="0">
            <a:schemeClr val="accent2"/>
          </a:effectRef>
          <a:fontRef idx="minor">
            <a:schemeClr val="dk1"/>
          </a:fontRef>
        </p:style>
        <p:txBody>
          <a:bodyPr>
            <a:noAutofit/>
          </a:bodyPr>
          <a:lstStyle/>
          <a:p>
            <a:pPr algn="l"/>
            <a:r>
              <a:rPr lang="en-US" sz="2800" b="1" dirty="0">
                <a:latin typeface="Arial" panose="020B0604020202020204" pitchFamily="34" charset="0"/>
                <a:cs typeface="Arial" panose="020B0604020202020204" pitchFamily="34" charset="0"/>
              </a:rPr>
              <a:t>Look for leads from Design Decision</a:t>
            </a:r>
            <a:endParaRPr lang="en-IN" sz="2800" b="1" dirty="0">
              <a:latin typeface="Arial" panose="020B0604020202020204" pitchFamily="34" charset="0"/>
              <a:cs typeface="Arial" panose="020B0604020202020204" pitchFamily="34" charset="0"/>
            </a:endParaRP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003045633"/>
              </p:ext>
            </p:extLst>
          </p:nvPr>
        </p:nvGraphicFramePr>
        <p:xfrm>
          <a:off x="242266" y="710917"/>
          <a:ext cx="8722221" cy="5913120"/>
        </p:xfrm>
        <a:graphic>
          <a:graphicData uri="http://schemas.openxmlformats.org/drawingml/2006/table">
            <a:tbl>
              <a:tblPr firstRow="1" bandRow="1">
                <a:tableStyleId>{5940675A-B579-460E-94D1-54222C63F5DA}</a:tableStyleId>
              </a:tblPr>
              <a:tblGrid>
                <a:gridCol w="2313510">
                  <a:extLst>
                    <a:ext uri="{9D8B030D-6E8A-4147-A177-3AD203B41FA5}">
                      <a16:colId xmlns:a16="http://schemas.microsoft.com/office/drawing/2014/main" val="20000"/>
                    </a:ext>
                  </a:extLst>
                </a:gridCol>
                <a:gridCol w="6408711">
                  <a:extLst>
                    <a:ext uri="{9D8B030D-6E8A-4147-A177-3AD203B41FA5}">
                      <a16:colId xmlns:a16="http://schemas.microsoft.com/office/drawing/2014/main" val="20001"/>
                    </a:ext>
                  </a:extLst>
                </a:gridCol>
              </a:tblGrid>
              <a:tr h="516383">
                <a:tc>
                  <a:txBody>
                    <a:bodyPr/>
                    <a:lstStyle/>
                    <a:p>
                      <a:r>
                        <a:rPr lang="en-US" b="1" dirty="0">
                          <a:effectLst/>
                          <a:latin typeface="Arial" panose="020B0604020202020204" pitchFamily="34" charset="0"/>
                          <a:cs typeface="Arial" panose="020B0604020202020204" pitchFamily="34" charset="0"/>
                        </a:rPr>
                        <a:t>Design Decision Category</a:t>
                      </a:r>
                      <a:endParaRPr lang="en-IN" b="1" dirty="0">
                        <a:effectLst/>
                        <a:latin typeface="Arial" panose="020B0604020202020204" pitchFamily="34" charset="0"/>
                        <a:cs typeface="Arial" panose="020B0604020202020204" pitchFamily="34" charset="0"/>
                      </a:endParaRPr>
                    </a:p>
                  </a:txBody>
                  <a:tcPr/>
                </a:tc>
                <a:tc>
                  <a:txBody>
                    <a:bodyPr/>
                    <a:lstStyle/>
                    <a:p>
                      <a:r>
                        <a:rPr lang="en-US" b="1" dirty="0">
                          <a:solidFill>
                            <a:srgbClr val="FF0000"/>
                          </a:solidFill>
                          <a:effectLst/>
                          <a:latin typeface="Arial" panose="020B0604020202020204" pitchFamily="34" charset="0"/>
                          <a:cs typeface="Arial" panose="020B0604020202020204" pitchFamily="34" charset="0"/>
                        </a:rPr>
                        <a:t>Look for Requirements addressing</a:t>
                      </a:r>
                      <a:endParaRPr lang="en-IN" b="1" dirty="0">
                        <a:solidFill>
                          <a:srgbClr val="FF0000"/>
                        </a:solidFill>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516383">
                <a:tc>
                  <a:txBody>
                    <a:bodyPr/>
                    <a:lstStyle/>
                    <a:p>
                      <a:r>
                        <a:rPr lang="en-IN" sz="1600" b="1" i="0" u="none" strike="noStrike" kern="1200" baseline="0" dirty="0">
                          <a:solidFill>
                            <a:schemeClr val="tx1"/>
                          </a:solidFill>
                          <a:effectLst/>
                          <a:latin typeface="Arial" panose="020B0604020202020204" pitchFamily="34" charset="0"/>
                          <a:ea typeface="+mn-ea"/>
                          <a:cs typeface="Arial" panose="020B0604020202020204" pitchFamily="34" charset="0"/>
                        </a:rPr>
                        <a:t>Allocation of Responsibilities</a:t>
                      </a:r>
                      <a:endParaRPr lang="en-IN" sz="1600" b="1" dirty="0">
                        <a:effectLst/>
                        <a:latin typeface="Arial" panose="020B0604020202020204" pitchFamily="34" charset="0"/>
                        <a:cs typeface="Arial" panose="020B0604020202020204" pitchFamily="34" charset="0"/>
                      </a:endParaRPr>
                    </a:p>
                  </a:txBody>
                  <a:tcPr/>
                </a:tc>
                <a:tc>
                  <a:txBody>
                    <a:bodyPr/>
                    <a:lstStyle/>
                    <a:p>
                      <a:pPr algn="just"/>
                      <a:r>
                        <a:rPr lang="en-IN" sz="1600" b="0" i="0" u="none" strike="noStrike" kern="1200" baseline="0" dirty="0">
                          <a:solidFill>
                            <a:schemeClr val="tx1"/>
                          </a:solidFill>
                          <a:effectLst/>
                          <a:latin typeface="Arial" panose="020B0604020202020204" pitchFamily="34" charset="0"/>
                          <a:ea typeface="+mn-ea"/>
                          <a:cs typeface="Arial" panose="020B0604020202020204" pitchFamily="34" charset="0"/>
                        </a:rPr>
                        <a:t>Planned evolution of </a:t>
                      </a:r>
                      <a:r>
                        <a:rPr lang="en-IN" sz="1600" b="0" i="0" u="none" strike="noStrike" kern="1200" baseline="0" dirty="0">
                          <a:solidFill>
                            <a:srgbClr val="FF0000"/>
                          </a:solidFill>
                          <a:effectLst/>
                          <a:latin typeface="Arial" panose="020B0604020202020204" pitchFamily="34" charset="0"/>
                          <a:ea typeface="+mn-ea"/>
                          <a:cs typeface="Arial" panose="020B0604020202020204" pitchFamily="34" charset="0"/>
                        </a:rPr>
                        <a:t>responsibilities,</a:t>
                      </a:r>
                      <a:r>
                        <a:rPr lang="en-IN" sz="1600" b="0" i="0" u="none" strike="noStrike" kern="1200" baseline="0" dirty="0">
                          <a:solidFill>
                            <a:schemeClr val="tx1"/>
                          </a:solidFill>
                          <a:effectLst/>
                          <a:latin typeface="Arial" panose="020B0604020202020204" pitchFamily="34" charset="0"/>
                          <a:ea typeface="+mn-ea"/>
                          <a:cs typeface="Arial" panose="020B0604020202020204" pitchFamily="34" charset="0"/>
                        </a:rPr>
                        <a:t> user roles, system modes, major processing steps, commercial packages</a:t>
                      </a:r>
                      <a:endParaRPr lang="en-IN" sz="1600" dirty="0">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1"/>
                  </a:ext>
                </a:extLst>
              </a:tr>
              <a:tr h="516383">
                <a:tc>
                  <a:txBody>
                    <a:bodyPr/>
                    <a:lstStyle/>
                    <a:p>
                      <a:r>
                        <a:rPr lang="en-IN" sz="1600" b="1" i="0" u="none" strike="noStrike" kern="1200" baseline="0" dirty="0">
                          <a:solidFill>
                            <a:schemeClr val="tx1"/>
                          </a:solidFill>
                          <a:effectLst/>
                          <a:latin typeface="Arial" panose="020B0604020202020204" pitchFamily="34" charset="0"/>
                          <a:ea typeface="+mn-ea"/>
                          <a:cs typeface="Arial" panose="020B0604020202020204" pitchFamily="34" charset="0"/>
                        </a:rPr>
                        <a:t>Coordination Model</a:t>
                      </a:r>
                      <a:endParaRPr lang="en-IN" sz="1600" b="1" dirty="0">
                        <a:effectLst/>
                        <a:latin typeface="Arial" panose="020B0604020202020204" pitchFamily="34" charset="0"/>
                        <a:cs typeface="Arial" panose="020B0604020202020204" pitchFamily="34" charset="0"/>
                      </a:endParaRPr>
                    </a:p>
                  </a:txBody>
                  <a:tcPr/>
                </a:tc>
                <a:tc>
                  <a:txBody>
                    <a:bodyPr/>
                    <a:lstStyle/>
                    <a:p>
                      <a:pPr algn="just"/>
                      <a:r>
                        <a:rPr lang="en-IN" sz="1600" dirty="0">
                          <a:effectLst/>
                          <a:latin typeface="Arial" panose="020B0604020202020204" pitchFamily="34" charset="0"/>
                          <a:cs typeface="Arial" panose="020B0604020202020204" pitchFamily="34" charset="0"/>
                        </a:rPr>
                        <a:t>Properties of the coordination (</a:t>
                      </a:r>
                      <a:r>
                        <a:rPr lang="en-IN" sz="1600" dirty="0">
                          <a:solidFill>
                            <a:srgbClr val="FF0000"/>
                          </a:solidFill>
                          <a:effectLst/>
                          <a:latin typeface="Arial" panose="020B0604020202020204" pitchFamily="34" charset="0"/>
                          <a:cs typeface="Arial" panose="020B0604020202020204" pitchFamily="34" charset="0"/>
                        </a:rPr>
                        <a:t>timeliness, currency, completeness, correctness, and consistency</a:t>
                      </a:r>
                      <a:r>
                        <a:rPr lang="en-IN" sz="1600" dirty="0">
                          <a:effectLst/>
                          <a:latin typeface="Arial" panose="020B0604020202020204" pitchFamily="34" charset="0"/>
                          <a:cs typeface="Arial" panose="020B0604020202020204" pitchFamily="34" charset="0"/>
                        </a:rPr>
                        <a:t>) Names of external elements, protocols, sensors or actuators (devices), middleware, network configurations (including their security properties) Evolution requirements on the list above</a:t>
                      </a:r>
                    </a:p>
                  </a:txBody>
                  <a:tcPr/>
                </a:tc>
                <a:extLst>
                  <a:ext uri="{0D108BD9-81ED-4DB2-BD59-A6C34878D82A}">
                    <a16:rowId xmlns:a16="http://schemas.microsoft.com/office/drawing/2014/main" val="10002"/>
                  </a:ext>
                </a:extLst>
              </a:tr>
              <a:tr h="516383">
                <a:tc>
                  <a:txBody>
                    <a:bodyPr/>
                    <a:lstStyle/>
                    <a:p>
                      <a:r>
                        <a:rPr lang="en-IN" sz="1600" b="1" i="0" u="none" strike="noStrike" kern="1200" baseline="0" dirty="0">
                          <a:solidFill>
                            <a:schemeClr val="tx1"/>
                          </a:solidFill>
                          <a:effectLst/>
                          <a:latin typeface="Arial" panose="020B0604020202020204" pitchFamily="34" charset="0"/>
                          <a:ea typeface="+mn-ea"/>
                          <a:cs typeface="Arial" panose="020B0604020202020204" pitchFamily="34" charset="0"/>
                        </a:rPr>
                        <a:t>Data Model</a:t>
                      </a:r>
                      <a:endParaRPr lang="en-IN" sz="1600" b="1" dirty="0">
                        <a:effectLst/>
                        <a:latin typeface="Arial" panose="020B0604020202020204" pitchFamily="34" charset="0"/>
                        <a:cs typeface="Arial" panose="020B0604020202020204" pitchFamily="34" charset="0"/>
                      </a:endParaRPr>
                    </a:p>
                  </a:txBody>
                  <a:tcPr/>
                </a:tc>
                <a:tc>
                  <a:txBody>
                    <a:bodyPr/>
                    <a:lstStyle/>
                    <a:p>
                      <a:pPr algn="just"/>
                      <a:r>
                        <a:rPr lang="en-IN" sz="1600" dirty="0">
                          <a:effectLst/>
                          <a:latin typeface="Arial" panose="020B0604020202020204" pitchFamily="34" charset="0"/>
                          <a:cs typeface="Arial" panose="020B0604020202020204" pitchFamily="34" charset="0"/>
                        </a:rPr>
                        <a:t>Processing steps, information flows, major domain entities, </a:t>
                      </a:r>
                      <a:r>
                        <a:rPr lang="en-IN" sz="1600" dirty="0">
                          <a:solidFill>
                            <a:srgbClr val="FF0000"/>
                          </a:solidFill>
                          <a:effectLst/>
                          <a:latin typeface="Arial" panose="020B0604020202020204" pitchFamily="34" charset="0"/>
                          <a:cs typeface="Arial" panose="020B0604020202020204" pitchFamily="34" charset="0"/>
                        </a:rPr>
                        <a:t>access rights</a:t>
                      </a:r>
                      <a:r>
                        <a:rPr lang="en-IN" sz="1600" dirty="0">
                          <a:effectLst/>
                          <a:latin typeface="Arial" panose="020B0604020202020204" pitchFamily="34" charset="0"/>
                          <a:cs typeface="Arial" panose="020B0604020202020204" pitchFamily="34" charset="0"/>
                        </a:rPr>
                        <a:t>, persistence, evolution requirements</a:t>
                      </a:r>
                    </a:p>
                  </a:txBody>
                  <a:tcPr/>
                </a:tc>
                <a:extLst>
                  <a:ext uri="{0D108BD9-81ED-4DB2-BD59-A6C34878D82A}">
                    <a16:rowId xmlns:a16="http://schemas.microsoft.com/office/drawing/2014/main" val="10003"/>
                  </a:ext>
                </a:extLst>
              </a:tr>
              <a:tr h="516383">
                <a:tc>
                  <a:txBody>
                    <a:bodyPr/>
                    <a:lstStyle/>
                    <a:p>
                      <a:r>
                        <a:rPr lang="en-IN" sz="1600" b="1" i="0" u="none" strike="noStrike" kern="1200" baseline="0" dirty="0">
                          <a:solidFill>
                            <a:schemeClr val="tx1"/>
                          </a:solidFill>
                          <a:effectLst/>
                          <a:latin typeface="Arial" panose="020B0604020202020204" pitchFamily="34" charset="0"/>
                          <a:ea typeface="+mn-ea"/>
                          <a:cs typeface="Arial" panose="020B0604020202020204" pitchFamily="34" charset="0"/>
                        </a:rPr>
                        <a:t>Management of Resources</a:t>
                      </a:r>
                      <a:endParaRPr lang="en-IN" sz="1600" b="1" dirty="0">
                        <a:effectLst/>
                        <a:latin typeface="Arial" panose="020B0604020202020204" pitchFamily="34" charset="0"/>
                        <a:cs typeface="Arial" panose="020B0604020202020204" pitchFamily="34" charset="0"/>
                      </a:endParaRPr>
                    </a:p>
                  </a:txBody>
                  <a:tcPr/>
                </a:tc>
                <a:tc>
                  <a:txBody>
                    <a:bodyPr/>
                    <a:lstStyle/>
                    <a:p>
                      <a:pPr algn="just"/>
                      <a:r>
                        <a:rPr lang="en-IN" sz="1600" b="0" i="0" u="none" strike="noStrike" kern="1200" baseline="0" dirty="0">
                          <a:solidFill>
                            <a:schemeClr val="tx1"/>
                          </a:solidFill>
                          <a:effectLst/>
                          <a:latin typeface="Arial" panose="020B0604020202020204" pitchFamily="34" charset="0"/>
                          <a:ea typeface="+mn-ea"/>
                          <a:cs typeface="Arial" panose="020B0604020202020204" pitchFamily="34" charset="0"/>
                        </a:rPr>
                        <a:t>Time, concurrency, memory footprint, scheduling, </a:t>
                      </a:r>
                      <a:r>
                        <a:rPr lang="fr-FR" sz="1600" b="0" i="0" u="none" strike="noStrike" kern="1200" baseline="0" dirty="0">
                          <a:solidFill>
                            <a:srgbClr val="FF0000"/>
                          </a:solidFill>
                          <a:effectLst/>
                          <a:latin typeface="Arial" panose="020B0604020202020204" pitchFamily="34" charset="0"/>
                          <a:ea typeface="+mn-ea"/>
                          <a:cs typeface="Arial" panose="020B0604020202020204" pitchFamily="34" charset="0"/>
                        </a:rPr>
                        <a:t>multiple users</a:t>
                      </a:r>
                      <a:r>
                        <a:rPr lang="fr-FR" sz="1600" b="0" i="0" u="none" strike="noStrike" kern="1200" baseline="0" dirty="0">
                          <a:solidFill>
                            <a:schemeClr val="tx1"/>
                          </a:solidFill>
                          <a:effectLst/>
                          <a:latin typeface="Arial" panose="020B0604020202020204" pitchFamily="34" charset="0"/>
                          <a:ea typeface="+mn-ea"/>
                          <a:cs typeface="Arial" panose="020B0604020202020204" pitchFamily="34" charset="0"/>
                        </a:rPr>
                        <a:t>, </a:t>
                      </a:r>
                      <a:r>
                        <a:rPr lang="fr-FR" sz="1600" b="0" i="0" u="none" strike="noStrike" kern="1200" baseline="0" dirty="0">
                          <a:solidFill>
                            <a:srgbClr val="FF0000"/>
                          </a:solidFill>
                          <a:effectLst/>
                          <a:latin typeface="Arial" panose="020B0604020202020204" pitchFamily="34" charset="0"/>
                          <a:ea typeface="+mn-ea"/>
                          <a:cs typeface="Arial" panose="020B0604020202020204" pitchFamily="34" charset="0"/>
                        </a:rPr>
                        <a:t>multiple activities, </a:t>
                      </a:r>
                      <a:r>
                        <a:rPr lang="fr-FR" sz="1600" b="0" i="0" u="none" strike="noStrike" kern="1200" baseline="0" dirty="0">
                          <a:solidFill>
                            <a:schemeClr val="tx1"/>
                          </a:solidFill>
                          <a:effectLst/>
                          <a:latin typeface="Arial" panose="020B0604020202020204" pitchFamily="34" charset="0"/>
                          <a:ea typeface="+mn-ea"/>
                          <a:cs typeface="Arial" panose="020B0604020202020204" pitchFamily="34" charset="0"/>
                        </a:rPr>
                        <a:t>devices, energy usage, soft resources (buffers, queues, etc.) </a:t>
                      </a:r>
                      <a:r>
                        <a:rPr lang="en-IN" sz="1600" b="0" i="0" u="none" strike="noStrike" kern="1200" baseline="0" dirty="0">
                          <a:solidFill>
                            <a:schemeClr val="tx1"/>
                          </a:solidFill>
                          <a:effectLst/>
                          <a:latin typeface="Arial" panose="020B0604020202020204" pitchFamily="34" charset="0"/>
                          <a:ea typeface="+mn-ea"/>
                          <a:cs typeface="Arial" panose="020B0604020202020204" pitchFamily="34" charset="0"/>
                        </a:rPr>
                        <a:t>Scalability requirements on the list above</a:t>
                      </a:r>
                      <a:endParaRPr lang="en-IN" sz="1600" dirty="0">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4"/>
                  </a:ext>
                </a:extLst>
              </a:tr>
              <a:tr h="584265">
                <a:tc>
                  <a:txBody>
                    <a:bodyPr/>
                    <a:lstStyle/>
                    <a:p>
                      <a:r>
                        <a:rPr lang="en-IN" sz="1600" b="1" i="0" u="none" strike="noStrike" kern="1200" baseline="0" dirty="0">
                          <a:solidFill>
                            <a:schemeClr val="tx1"/>
                          </a:solidFill>
                          <a:effectLst/>
                          <a:latin typeface="Arial" panose="020B0604020202020204" pitchFamily="34" charset="0"/>
                          <a:ea typeface="+mn-ea"/>
                          <a:cs typeface="Arial" panose="020B0604020202020204" pitchFamily="34" charset="0"/>
                        </a:rPr>
                        <a:t>Mapping among Architectural</a:t>
                      </a:r>
                    </a:p>
                    <a:p>
                      <a:r>
                        <a:rPr lang="en-IN" sz="1600" b="1" i="0" u="none" strike="noStrike" kern="1200" baseline="0" dirty="0">
                          <a:solidFill>
                            <a:schemeClr val="tx1"/>
                          </a:solidFill>
                          <a:effectLst/>
                          <a:latin typeface="Arial" panose="020B0604020202020204" pitchFamily="34" charset="0"/>
                          <a:ea typeface="+mn-ea"/>
                          <a:cs typeface="Arial" panose="020B0604020202020204" pitchFamily="34" charset="0"/>
                        </a:rPr>
                        <a:t>Elements</a:t>
                      </a:r>
                      <a:endParaRPr lang="en-IN" sz="1600" b="1" dirty="0">
                        <a:effectLst/>
                        <a:latin typeface="Arial" panose="020B0604020202020204" pitchFamily="34" charset="0"/>
                        <a:cs typeface="Arial" panose="020B0604020202020204" pitchFamily="34" charset="0"/>
                      </a:endParaRPr>
                    </a:p>
                  </a:txBody>
                  <a:tcPr/>
                </a:tc>
                <a:tc>
                  <a:txBody>
                    <a:bodyPr/>
                    <a:lstStyle/>
                    <a:p>
                      <a:pPr algn="just"/>
                      <a:r>
                        <a:rPr lang="en-IN" sz="1600" b="0" i="0" u="none" strike="noStrike" kern="1200" baseline="0" dirty="0">
                          <a:solidFill>
                            <a:schemeClr val="tx1"/>
                          </a:solidFill>
                          <a:effectLst/>
                          <a:latin typeface="Arial" panose="020B0604020202020204" pitchFamily="34" charset="0"/>
                          <a:ea typeface="+mn-ea"/>
                          <a:cs typeface="Arial" panose="020B0604020202020204" pitchFamily="34" charset="0"/>
                        </a:rPr>
                        <a:t>Plans for teaming, processors, families of processors, evolution of processors, </a:t>
                      </a:r>
                      <a:r>
                        <a:rPr lang="en-IN" sz="1600" b="0" i="0" u="none" strike="noStrike" kern="1200" baseline="0" dirty="0">
                          <a:solidFill>
                            <a:srgbClr val="FF0000"/>
                          </a:solidFill>
                          <a:effectLst/>
                          <a:latin typeface="Arial" panose="020B0604020202020204" pitchFamily="34" charset="0"/>
                          <a:ea typeface="+mn-ea"/>
                          <a:cs typeface="Arial" panose="020B0604020202020204" pitchFamily="34" charset="0"/>
                        </a:rPr>
                        <a:t>network configurations</a:t>
                      </a:r>
                      <a:r>
                        <a:rPr lang="en-IN" sz="1600" b="0" i="0" u="none" strike="noStrike" kern="1200" baseline="0" dirty="0">
                          <a:solidFill>
                            <a:schemeClr val="tx1"/>
                          </a:solidFill>
                          <a:effectLst/>
                          <a:latin typeface="Arial" panose="020B0604020202020204" pitchFamily="34" charset="0"/>
                          <a:ea typeface="+mn-ea"/>
                          <a:cs typeface="Arial" panose="020B0604020202020204" pitchFamily="34" charset="0"/>
                        </a:rPr>
                        <a:t>.</a:t>
                      </a:r>
                      <a:endParaRPr lang="en-IN" sz="1600" dirty="0">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5"/>
                  </a:ext>
                </a:extLst>
              </a:tr>
              <a:tr h="516383">
                <a:tc>
                  <a:txBody>
                    <a:bodyPr/>
                    <a:lstStyle/>
                    <a:p>
                      <a:r>
                        <a:rPr lang="en-IN" sz="1600" b="1" i="0" u="none" strike="noStrike" kern="1200" baseline="0" dirty="0">
                          <a:solidFill>
                            <a:schemeClr val="tx1"/>
                          </a:solidFill>
                          <a:effectLst/>
                          <a:latin typeface="Arial" panose="020B0604020202020204" pitchFamily="34" charset="0"/>
                          <a:ea typeface="+mn-ea"/>
                          <a:cs typeface="Arial" panose="020B0604020202020204" pitchFamily="34" charset="0"/>
                        </a:rPr>
                        <a:t>Binding Time Decisions</a:t>
                      </a:r>
                      <a:endParaRPr lang="en-IN" sz="1600" b="1" dirty="0">
                        <a:effectLst/>
                        <a:latin typeface="Arial" panose="020B0604020202020204" pitchFamily="34" charset="0"/>
                        <a:cs typeface="Arial" panose="020B0604020202020204" pitchFamily="34" charset="0"/>
                      </a:endParaRPr>
                    </a:p>
                  </a:txBody>
                  <a:tcPr/>
                </a:tc>
                <a:tc>
                  <a:txBody>
                    <a:bodyPr/>
                    <a:lstStyle/>
                    <a:p>
                      <a:pPr algn="just"/>
                      <a:r>
                        <a:rPr lang="en-IN" sz="1600" b="0" i="0" u="none" strike="noStrike" kern="1200" baseline="0" dirty="0">
                          <a:solidFill>
                            <a:srgbClr val="FF0000"/>
                          </a:solidFill>
                          <a:effectLst/>
                          <a:latin typeface="Arial" panose="020B0604020202020204" pitchFamily="34" charset="0"/>
                          <a:ea typeface="+mn-ea"/>
                          <a:cs typeface="Arial" panose="020B0604020202020204" pitchFamily="34" charset="0"/>
                        </a:rPr>
                        <a:t>Extension of or flexibility of functionality</a:t>
                      </a:r>
                      <a:r>
                        <a:rPr lang="en-IN" sz="1600" b="0" i="0" u="none" strike="noStrike" kern="1200" baseline="0" dirty="0">
                          <a:solidFill>
                            <a:schemeClr val="tx1"/>
                          </a:solidFill>
                          <a:effectLst/>
                          <a:latin typeface="Arial" panose="020B0604020202020204" pitchFamily="34" charset="0"/>
                          <a:ea typeface="+mn-ea"/>
                          <a:cs typeface="Arial" panose="020B0604020202020204" pitchFamily="34" charset="0"/>
                        </a:rPr>
                        <a:t>, regional distinctions, language distinctions, portability, calibrations, configurations</a:t>
                      </a:r>
                      <a:endParaRPr lang="en-IN" sz="1600" dirty="0">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6"/>
                  </a:ext>
                </a:extLst>
              </a:tr>
              <a:tr h="356984">
                <a:tc>
                  <a:txBody>
                    <a:bodyPr/>
                    <a:lstStyle/>
                    <a:p>
                      <a:r>
                        <a:rPr lang="en-IN" sz="1600" b="1" i="0" u="none" strike="noStrike" kern="1200" baseline="0" dirty="0">
                          <a:solidFill>
                            <a:schemeClr val="tx1"/>
                          </a:solidFill>
                          <a:effectLst/>
                          <a:latin typeface="Arial" panose="020B0604020202020204" pitchFamily="34" charset="0"/>
                          <a:ea typeface="+mn-ea"/>
                          <a:cs typeface="Arial" panose="020B0604020202020204" pitchFamily="34" charset="0"/>
                        </a:rPr>
                        <a:t>Choice of Technology</a:t>
                      </a:r>
                      <a:endParaRPr lang="en-IN" sz="1600" b="1" dirty="0">
                        <a:effectLst/>
                        <a:latin typeface="Arial" panose="020B0604020202020204" pitchFamily="34" charset="0"/>
                        <a:cs typeface="Arial" panose="020B0604020202020204" pitchFamily="34" charset="0"/>
                      </a:endParaRPr>
                    </a:p>
                  </a:txBody>
                  <a:tcPr/>
                </a:tc>
                <a:tc>
                  <a:txBody>
                    <a:bodyPr/>
                    <a:lstStyle/>
                    <a:p>
                      <a:pPr algn="just"/>
                      <a:r>
                        <a:rPr lang="en-IN" sz="1600" b="0" i="0" u="none" strike="noStrike" kern="1200" baseline="0" dirty="0">
                          <a:solidFill>
                            <a:schemeClr val="tx1"/>
                          </a:solidFill>
                          <a:effectLst/>
                          <a:latin typeface="Arial" panose="020B0604020202020204" pitchFamily="34" charset="0"/>
                          <a:ea typeface="+mn-ea"/>
                          <a:cs typeface="Arial" panose="020B0604020202020204" pitchFamily="34" charset="0"/>
                        </a:rPr>
                        <a:t>Named technologies, changes to technologies (planned and unplanned)</a:t>
                      </a:r>
                      <a:endParaRPr lang="en-IN" sz="1600" dirty="0">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7"/>
                  </a:ext>
                </a:extLst>
              </a:tr>
            </a:tbl>
          </a:graphicData>
        </a:graphic>
      </p:graphicFrame>
      <p:sp>
        <p:nvSpPr>
          <p:cNvPr id="4" name="Footer Placeholder 3"/>
          <p:cNvSpPr>
            <a:spLocks noGrp="1"/>
          </p:cNvSpPr>
          <p:nvPr>
            <p:ph type="ftr" sz="quarter" idx="11"/>
          </p:nvPr>
        </p:nvSpPr>
        <p:spPr/>
        <p:txBody>
          <a:bodyPr/>
          <a:lstStyle/>
          <a:p>
            <a:r>
              <a:rPr lang="en-IN"/>
              <a:t>SEZG651/SSZG653 Software Architectures</a:t>
            </a:r>
            <a:endParaRPr lang="en-IN" dirty="0"/>
          </a:p>
        </p:txBody>
      </p:sp>
      <p:sp>
        <p:nvSpPr>
          <p:cNvPr id="5" name="Slide Number Placeholder 4"/>
          <p:cNvSpPr>
            <a:spLocks noGrp="1"/>
          </p:cNvSpPr>
          <p:nvPr>
            <p:ph type="sldNum" sz="quarter" idx="12"/>
          </p:nvPr>
        </p:nvSpPr>
        <p:spPr/>
        <p:txBody>
          <a:bodyPr/>
          <a:lstStyle/>
          <a:p>
            <a:fld id="{2E82692E-DCDE-415B-8665-CBE2C4DE6DB9}" type="slidenum">
              <a:rPr lang="en-IN" smtClean="0"/>
              <a:t>13</a:t>
            </a:fld>
            <a:endParaRPr lang="en-IN" dirty="0"/>
          </a:p>
        </p:txBody>
      </p:sp>
      <p:sp>
        <p:nvSpPr>
          <p:cNvPr id="3" name="Date Placeholder 2">
            <a:extLst>
              <a:ext uri="{FF2B5EF4-FFF2-40B4-BE49-F238E27FC236}">
                <a16:creationId xmlns:a16="http://schemas.microsoft.com/office/drawing/2014/main" id="{1A676B1F-2CCC-0AF5-FDFD-D086028C6778}"/>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28225637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664" y="111964"/>
            <a:ext cx="5698976" cy="706090"/>
          </a:xfrm>
          <a:ln>
            <a:noFill/>
          </a:ln>
        </p:spPr>
        <p:style>
          <a:lnRef idx="2">
            <a:schemeClr val="accent2"/>
          </a:lnRef>
          <a:fillRef idx="1">
            <a:schemeClr val="lt1"/>
          </a:fillRef>
          <a:effectRef idx="0">
            <a:schemeClr val="accent2"/>
          </a:effectRef>
          <a:fontRef idx="minor">
            <a:schemeClr val="dk1"/>
          </a:fontRef>
        </p:style>
        <p:txBody>
          <a:bodyPr>
            <a:noAutofit/>
          </a:bodyPr>
          <a:lstStyle/>
          <a:p>
            <a:r>
              <a:rPr lang="en-US" sz="2800" b="1" dirty="0">
                <a:latin typeface="Arial Narrow" pitchFamily="34" charset="0"/>
              </a:rPr>
              <a:t>ASR from interviewing Stakeholders</a:t>
            </a:r>
            <a:endParaRPr lang="en-IN" sz="2800" b="1" dirty="0">
              <a:latin typeface="Arial Narrow" pitchFamily="34" charset="0"/>
            </a:endParaRPr>
          </a:p>
        </p:txBody>
      </p:sp>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14</a:t>
            </a:fld>
            <a:endParaRPr lang="en-IN"/>
          </a:p>
        </p:txBody>
      </p:sp>
      <p:sp>
        <p:nvSpPr>
          <p:cNvPr id="7" name="TextBox 6"/>
          <p:cNvSpPr txBox="1"/>
          <p:nvPr/>
        </p:nvSpPr>
        <p:spPr>
          <a:xfrm>
            <a:off x="395536" y="726011"/>
            <a:ext cx="8064896" cy="400110"/>
          </a:xfrm>
          <a:prstGeom prst="rect">
            <a:avLst/>
          </a:prstGeom>
          <a:noFill/>
        </p:spPr>
        <p:txBody>
          <a:bodyPr wrap="square" rtlCol="0">
            <a:spAutoFit/>
          </a:bodyPr>
          <a:lstStyle/>
          <a:p>
            <a:pPr algn="ctr"/>
            <a:r>
              <a:rPr lang="en-US" sz="2000" b="1" dirty="0">
                <a:solidFill>
                  <a:srgbClr val="FF0000"/>
                </a:solidFill>
                <a:latin typeface="Arial Narrow" pitchFamily="34" charset="0"/>
              </a:rPr>
              <a:t>Q</a:t>
            </a:r>
            <a:r>
              <a:rPr lang="en-US" sz="2000" b="1" dirty="0">
                <a:latin typeface="Arial Narrow" pitchFamily="34" charset="0"/>
              </a:rPr>
              <a:t>uality </a:t>
            </a:r>
            <a:r>
              <a:rPr lang="en-US" sz="2000" b="1" dirty="0">
                <a:solidFill>
                  <a:srgbClr val="FF0000"/>
                </a:solidFill>
                <a:latin typeface="Arial Narrow" pitchFamily="34" charset="0"/>
              </a:rPr>
              <a:t>A</a:t>
            </a:r>
            <a:r>
              <a:rPr lang="en-US" sz="2000" b="1" dirty="0">
                <a:latin typeface="Arial Narrow" pitchFamily="34" charset="0"/>
              </a:rPr>
              <a:t>ttributes </a:t>
            </a:r>
            <a:r>
              <a:rPr lang="en-US" sz="2000" b="1" dirty="0">
                <a:solidFill>
                  <a:srgbClr val="FF0000"/>
                </a:solidFill>
                <a:latin typeface="Arial Narrow" pitchFamily="34" charset="0"/>
              </a:rPr>
              <a:t>W</a:t>
            </a:r>
            <a:r>
              <a:rPr lang="en-US" sz="2000" b="1" dirty="0">
                <a:latin typeface="Arial Narrow" pitchFamily="34" charset="0"/>
              </a:rPr>
              <a:t>orkshop (QAW) - Expectation : List of architectural Drivers</a:t>
            </a:r>
            <a:endParaRPr lang="en-IN" sz="2000" b="1" dirty="0">
              <a:latin typeface="Arial Narrow" pitchFamily="34" charset="0"/>
            </a:endParaRPr>
          </a:p>
        </p:txBody>
      </p:sp>
      <p:sp>
        <p:nvSpPr>
          <p:cNvPr id="10" name="Rectangle 9"/>
          <p:cNvSpPr/>
          <p:nvPr/>
        </p:nvSpPr>
        <p:spPr>
          <a:xfrm>
            <a:off x="107504" y="1172278"/>
            <a:ext cx="8928992" cy="2520280"/>
          </a:xfrm>
          <a:prstGeom prst="rect">
            <a:avLst/>
          </a:prstGeom>
          <a:ln>
            <a:no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graphicFrame>
        <p:nvGraphicFramePr>
          <p:cNvPr id="9" name="Diagram 8"/>
          <p:cNvGraphicFramePr/>
          <p:nvPr>
            <p:extLst>
              <p:ext uri="{D42A27DB-BD31-4B8C-83A1-F6EECF244321}">
                <p14:modId xmlns:p14="http://schemas.microsoft.com/office/powerpoint/2010/main" val="1693823056"/>
              </p:ext>
            </p:extLst>
          </p:nvPr>
        </p:nvGraphicFramePr>
        <p:xfrm>
          <a:off x="179512" y="1316294"/>
          <a:ext cx="8640960" cy="21602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 name="TextBox 10"/>
          <p:cNvSpPr txBox="1"/>
          <p:nvPr/>
        </p:nvSpPr>
        <p:spPr>
          <a:xfrm>
            <a:off x="107504" y="3629678"/>
            <a:ext cx="8784976" cy="1815882"/>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marL="342900" indent="-342900" algn="just">
              <a:buAutoNum type="arabicPeriod"/>
            </a:pPr>
            <a:r>
              <a:rPr lang="en-US" sz="1600" b="1" u="sng" dirty="0">
                <a:latin typeface="Arial" panose="020B0604020202020204" pitchFamily="34" charset="0"/>
                <a:cs typeface="Arial" panose="020B0604020202020204" pitchFamily="34" charset="0"/>
              </a:rPr>
              <a:t>Presentation &amp; Introduction</a:t>
            </a:r>
            <a:r>
              <a:rPr lang="en-US" sz="1600" b="1" dirty="0">
                <a:latin typeface="Arial" panose="020B0604020202020204" pitchFamily="34" charset="0"/>
                <a:cs typeface="Arial" panose="020B0604020202020204" pitchFamily="34" charset="0"/>
              </a:rPr>
              <a:t> : </a:t>
            </a:r>
            <a:r>
              <a:rPr lang="en-IN" sz="1600" dirty="0">
                <a:latin typeface="Arial" panose="020B0604020202020204" pitchFamily="34" charset="0"/>
                <a:cs typeface="Arial" panose="020B0604020202020204" pitchFamily="34" charset="0"/>
              </a:rPr>
              <a:t>Everyone introduces themselves, briefly stating their background, their role in the organization, and their relationship to the system being built.</a:t>
            </a:r>
          </a:p>
          <a:p>
            <a:pPr marL="342900" indent="-342900" algn="just">
              <a:buAutoNum type="arabicPeriod"/>
            </a:pPr>
            <a:r>
              <a:rPr lang="en-US" sz="1600" b="1" u="sng" dirty="0">
                <a:latin typeface="Arial" panose="020B0604020202020204" pitchFamily="34" charset="0"/>
                <a:cs typeface="Arial" panose="020B0604020202020204" pitchFamily="34" charset="0"/>
              </a:rPr>
              <a:t>Business Mission Presentation</a:t>
            </a:r>
            <a:r>
              <a:rPr lang="en-US" sz="1600" b="1" dirty="0">
                <a:latin typeface="Arial" panose="020B0604020202020204" pitchFamily="34" charset="0"/>
                <a:cs typeface="Arial" panose="020B0604020202020204" pitchFamily="34" charset="0"/>
              </a:rPr>
              <a:t> </a:t>
            </a:r>
            <a:r>
              <a:rPr lang="en-US" sz="1600" dirty="0">
                <a:latin typeface="Arial" panose="020B0604020202020204" pitchFamily="34" charset="0"/>
                <a:cs typeface="Arial" panose="020B0604020202020204" pitchFamily="34" charset="0"/>
              </a:rPr>
              <a:t>: </a:t>
            </a:r>
            <a:r>
              <a:rPr lang="en-IN" sz="1600" dirty="0">
                <a:latin typeface="Arial" panose="020B0604020202020204" pitchFamily="34" charset="0"/>
                <a:cs typeface="Arial" panose="020B0604020202020204" pitchFamily="34" charset="0"/>
              </a:rPr>
              <a:t>The stakeholder representing the business concerns  behind the system (typically a manager or management representative) spends about one hour presenting the system’s business context, broad functional requirements, constraints, and known quality attribute requirements. The quality attributes that will be refined in later steps</a:t>
            </a:r>
          </a:p>
        </p:txBody>
      </p:sp>
      <p:sp>
        <p:nvSpPr>
          <p:cNvPr id="3" name="Date Placeholder 2">
            <a:extLst>
              <a:ext uri="{FF2B5EF4-FFF2-40B4-BE49-F238E27FC236}">
                <a16:creationId xmlns:a16="http://schemas.microsoft.com/office/drawing/2014/main" id="{3B3C45D8-52C4-7A53-1999-2C1E10959B34}"/>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32477332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15</a:t>
            </a:fld>
            <a:endParaRPr lang="en-IN"/>
          </a:p>
        </p:txBody>
      </p:sp>
      <p:sp>
        <p:nvSpPr>
          <p:cNvPr id="11" name="TextBox 10"/>
          <p:cNvSpPr txBox="1"/>
          <p:nvPr/>
        </p:nvSpPr>
        <p:spPr>
          <a:xfrm>
            <a:off x="179512" y="1355967"/>
            <a:ext cx="8964488" cy="4770537"/>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marL="342900" indent="-342900" algn="just">
              <a:buAutoNum type="arabicPeriod" startAt="3"/>
            </a:pPr>
            <a:r>
              <a:rPr lang="en-US" sz="1600" b="1" u="sng" dirty="0">
                <a:latin typeface="Arial" panose="020B0604020202020204" pitchFamily="34" charset="0"/>
                <a:cs typeface="Arial" panose="020B0604020202020204" pitchFamily="34" charset="0"/>
              </a:rPr>
              <a:t>Architectural Plan Presentation</a:t>
            </a:r>
            <a:r>
              <a:rPr lang="en-US" sz="1600" b="1" dirty="0">
                <a:latin typeface="Arial" panose="020B0604020202020204" pitchFamily="34" charset="0"/>
                <a:cs typeface="Arial" panose="020B0604020202020204" pitchFamily="34" charset="0"/>
              </a:rPr>
              <a:t> : </a:t>
            </a:r>
            <a:r>
              <a:rPr lang="en-IN" sz="1600" dirty="0">
                <a:latin typeface="Arial" panose="020B0604020202020204" pitchFamily="34" charset="0"/>
                <a:cs typeface="Arial" panose="020B0604020202020204" pitchFamily="34" charset="0"/>
              </a:rPr>
              <a:t>At this point in the workshop, the architect will present the system architectural plans as they stand. This lets stakeholders know the current architectural thinking, to the extent that it exists</a:t>
            </a:r>
            <a:r>
              <a:rPr lang="en-IN" sz="1600" b="1" dirty="0">
                <a:latin typeface="Arial" panose="020B0604020202020204" pitchFamily="34" charset="0"/>
                <a:cs typeface="Arial" panose="020B0604020202020204" pitchFamily="34" charset="0"/>
              </a:rPr>
              <a:t>.</a:t>
            </a:r>
          </a:p>
          <a:p>
            <a:pPr marL="342900" indent="-342900" algn="just">
              <a:buFontTx/>
              <a:buAutoNum type="arabicPeriod" startAt="3"/>
            </a:pPr>
            <a:r>
              <a:rPr lang="en-US" sz="1600" b="1" u="sng" dirty="0">
                <a:latin typeface="Arial" panose="020B0604020202020204" pitchFamily="34" charset="0"/>
                <a:cs typeface="Arial" panose="020B0604020202020204" pitchFamily="34" charset="0"/>
              </a:rPr>
              <a:t>Identification of Architectural Drivers</a:t>
            </a:r>
            <a:r>
              <a:rPr lang="en-US" sz="1600" b="1" dirty="0">
                <a:latin typeface="Arial" panose="020B0604020202020204" pitchFamily="34" charset="0"/>
                <a:cs typeface="Arial" panose="020B0604020202020204" pitchFamily="34" charset="0"/>
              </a:rPr>
              <a:t> </a:t>
            </a:r>
            <a:r>
              <a:rPr lang="en-US" sz="1600" dirty="0">
                <a:latin typeface="Arial" panose="020B0604020202020204" pitchFamily="34" charset="0"/>
                <a:cs typeface="Arial" panose="020B0604020202020204" pitchFamily="34" charset="0"/>
              </a:rPr>
              <a:t>: </a:t>
            </a:r>
            <a:r>
              <a:rPr lang="en-IN" sz="1600" dirty="0">
                <a:latin typeface="Arial" panose="020B0604020202020204" pitchFamily="34" charset="0"/>
                <a:cs typeface="Arial" panose="020B0604020202020204" pitchFamily="34" charset="0"/>
              </a:rPr>
              <a:t>The facilitators will share their list of key architectural drivers that they assembled during steps 2 and 3, and ask the stakeholders for clarifications, additions, deletions, and corrections. The idea is to reach a consensus on a distilled list of architectural drivers that includes overall requirements, business drivers, constraints, and quality attributes.</a:t>
            </a:r>
          </a:p>
          <a:p>
            <a:pPr marL="342900" indent="-342900" algn="just">
              <a:buAutoNum type="arabicPeriod" startAt="3"/>
            </a:pPr>
            <a:r>
              <a:rPr lang="en-IN" sz="1600" b="1" u="sng" dirty="0">
                <a:latin typeface="Arial" panose="020B0604020202020204" pitchFamily="34" charset="0"/>
                <a:cs typeface="Arial" panose="020B0604020202020204" pitchFamily="34" charset="0"/>
              </a:rPr>
              <a:t>Scenario Brainstorming</a:t>
            </a:r>
            <a:r>
              <a:rPr lang="en-IN" sz="1600" b="1" dirty="0">
                <a:latin typeface="Arial" panose="020B0604020202020204" pitchFamily="34" charset="0"/>
                <a:cs typeface="Arial" panose="020B0604020202020204" pitchFamily="34" charset="0"/>
              </a:rPr>
              <a:t> </a:t>
            </a:r>
            <a:r>
              <a:rPr lang="en-IN" sz="1600" dirty="0">
                <a:latin typeface="Arial" panose="020B0604020202020204" pitchFamily="34" charset="0"/>
                <a:cs typeface="Arial" panose="020B0604020202020204" pitchFamily="34" charset="0"/>
              </a:rPr>
              <a:t>:  Each stakeholder expresses a scenario representing his or her concerns with respect to the system. Facilitators ensure that each scenario has an explicit stimulus and response. The facilitators ensure that at least one representative scenario exists for each architectural driver listed in step 4.</a:t>
            </a:r>
          </a:p>
          <a:p>
            <a:pPr marL="342900" indent="-342900" algn="just">
              <a:buFontTx/>
              <a:buAutoNum type="arabicPeriod" startAt="3"/>
            </a:pPr>
            <a:r>
              <a:rPr lang="en-IN" sz="1600" b="1" u="sng" dirty="0">
                <a:latin typeface="Arial" panose="020B0604020202020204" pitchFamily="34" charset="0"/>
                <a:cs typeface="Arial" panose="020B0604020202020204" pitchFamily="34" charset="0"/>
              </a:rPr>
              <a:t>Scenario Consolidation</a:t>
            </a:r>
            <a:r>
              <a:rPr lang="en-IN" sz="1600" b="1" dirty="0">
                <a:latin typeface="Arial" panose="020B0604020202020204" pitchFamily="34" charset="0"/>
                <a:cs typeface="Arial" panose="020B0604020202020204" pitchFamily="34" charset="0"/>
              </a:rPr>
              <a:t> </a:t>
            </a:r>
            <a:r>
              <a:rPr lang="en-IN" sz="1600" dirty="0">
                <a:latin typeface="Arial" panose="020B0604020202020204" pitchFamily="34" charset="0"/>
                <a:cs typeface="Arial" panose="020B0604020202020204" pitchFamily="34" charset="0"/>
              </a:rPr>
              <a:t>: Similar scenarios are consolidated where reasonable. Facilitators ask stakeholders to identify those scenarios that are very similar in content. Scenarios that are similar are merged, as long as the people who proposed them agree and feel that their scenarios will not be diluted in the process</a:t>
            </a:r>
          </a:p>
          <a:p>
            <a:pPr marL="342900" indent="-342900" algn="just">
              <a:buFontTx/>
              <a:buAutoNum type="arabicPeriod" startAt="3"/>
            </a:pPr>
            <a:r>
              <a:rPr lang="en-IN" sz="1600" b="1" u="sng" dirty="0">
                <a:latin typeface="Arial" panose="020B0604020202020204" pitchFamily="34" charset="0"/>
                <a:cs typeface="Arial" panose="020B0604020202020204" pitchFamily="34" charset="0"/>
              </a:rPr>
              <a:t>Scenario Prioritization</a:t>
            </a:r>
            <a:r>
              <a:rPr lang="en-IN" sz="1600" b="1" dirty="0">
                <a:latin typeface="Arial" panose="020B0604020202020204" pitchFamily="34" charset="0"/>
                <a:cs typeface="Arial" panose="020B0604020202020204" pitchFamily="34" charset="0"/>
              </a:rPr>
              <a:t> </a:t>
            </a:r>
            <a:r>
              <a:rPr lang="en-IN" sz="1600" dirty="0">
                <a:latin typeface="Arial" panose="020B0604020202020204" pitchFamily="34" charset="0"/>
                <a:cs typeface="Arial" panose="020B0604020202020204" pitchFamily="34" charset="0"/>
              </a:rPr>
              <a:t>: Prioritization of the scenarios is accomplished by allocating each stakeholder a number of votes equal to 30 percent of the total number of scenarios generated after consolidation</a:t>
            </a:r>
          </a:p>
        </p:txBody>
      </p:sp>
      <p:sp>
        <p:nvSpPr>
          <p:cNvPr id="9" name="Title 1">
            <a:extLst>
              <a:ext uri="{FF2B5EF4-FFF2-40B4-BE49-F238E27FC236}">
                <a16:creationId xmlns:a16="http://schemas.microsoft.com/office/drawing/2014/main" id="{05239310-4A50-259D-B6AD-84973E4B5850}"/>
              </a:ext>
            </a:extLst>
          </p:cNvPr>
          <p:cNvSpPr>
            <a:spLocks noGrp="1"/>
          </p:cNvSpPr>
          <p:nvPr>
            <p:ph type="title"/>
          </p:nvPr>
        </p:nvSpPr>
        <p:spPr>
          <a:xfrm>
            <a:off x="204664" y="111964"/>
            <a:ext cx="5698976" cy="706090"/>
          </a:xfrm>
          <a:ln>
            <a:noFill/>
          </a:ln>
        </p:spPr>
        <p:style>
          <a:lnRef idx="2">
            <a:schemeClr val="accent2"/>
          </a:lnRef>
          <a:fillRef idx="1">
            <a:schemeClr val="lt1"/>
          </a:fillRef>
          <a:effectRef idx="0">
            <a:schemeClr val="accent2"/>
          </a:effectRef>
          <a:fontRef idx="minor">
            <a:schemeClr val="dk1"/>
          </a:fontRef>
        </p:style>
        <p:txBody>
          <a:bodyPr>
            <a:noAutofit/>
          </a:bodyPr>
          <a:lstStyle/>
          <a:p>
            <a:r>
              <a:rPr lang="en-US" sz="2800" b="1" dirty="0">
                <a:latin typeface="Arial Narrow" pitchFamily="34" charset="0"/>
              </a:rPr>
              <a:t>ASR from interviewing Stakeholders</a:t>
            </a:r>
            <a:endParaRPr lang="en-IN" sz="2800" b="1" dirty="0">
              <a:latin typeface="Arial Narrow" pitchFamily="34" charset="0"/>
            </a:endParaRPr>
          </a:p>
        </p:txBody>
      </p:sp>
      <p:sp>
        <p:nvSpPr>
          <p:cNvPr id="10" name="TextBox 9">
            <a:extLst>
              <a:ext uri="{FF2B5EF4-FFF2-40B4-BE49-F238E27FC236}">
                <a16:creationId xmlns:a16="http://schemas.microsoft.com/office/drawing/2014/main" id="{88923553-C198-338D-B3F8-665F411034E2}"/>
              </a:ext>
            </a:extLst>
          </p:cNvPr>
          <p:cNvSpPr txBox="1"/>
          <p:nvPr/>
        </p:nvSpPr>
        <p:spPr>
          <a:xfrm>
            <a:off x="395536" y="726011"/>
            <a:ext cx="8064896" cy="400110"/>
          </a:xfrm>
          <a:prstGeom prst="rect">
            <a:avLst/>
          </a:prstGeom>
          <a:noFill/>
        </p:spPr>
        <p:txBody>
          <a:bodyPr wrap="square" rtlCol="0">
            <a:spAutoFit/>
          </a:bodyPr>
          <a:lstStyle/>
          <a:p>
            <a:pPr algn="ctr"/>
            <a:r>
              <a:rPr lang="en-US" sz="2000" b="1" dirty="0">
                <a:solidFill>
                  <a:srgbClr val="FF0000"/>
                </a:solidFill>
                <a:latin typeface="Arial Narrow" pitchFamily="34" charset="0"/>
              </a:rPr>
              <a:t>Q</a:t>
            </a:r>
            <a:r>
              <a:rPr lang="en-US" sz="2000" b="1" dirty="0">
                <a:latin typeface="Arial Narrow" pitchFamily="34" charset="0"/>
              </a:rPr>
              <a:t>uality </a:t>
            </a:r>
            <a:r>
              <a:rPr lang="en-US" sz="2000" b="1" dirty="0">
                <a:solidFill>
                  <a:srgbClr val="FF0000"/>
                </a:solidFill>
                <a:latin typeface="Arial Narrow" pitchFamily="34" charset="0"/>
              </a:rPr>
              <a:t>A</a:t>
            </a:r>
            <a:r>
              <a:rPr lang="en-US" sz="2000" b="1" dirty="0">
                <a:latin typeface="Arial Narrow" pitchFamily="34" charset="0"/>
              </a:rPr>
              <a:t>ttributes </a:t>
            </a:r>
            <a:r>
              <a:rPr lang="en-US" sz="2000" b="1" dirty="0">
                <a:solidFill>
                  <a:srgbClr val="FF0000"/>
                </a:solidFill>
                <a:latin typeface="Arial Narrow" pitchFamily="34" charset="0"/>
              </a:rPr>
              <a:t>W</a:t>
            </a:r>
            <a:r>
              <a:rPr lang="en-US" sz="2000" b="1" dirty="0">
                <a:latin typeface="Arial Narrow" pitchFamily="34" charset="0"/>
              </a:rPr>
              <a:t>orkshop (QAW) - Expectation : List of architectural Drivers</a:t>
            </a:r>
            <a:endParaRPr lang="en-IN" sz="2000" b="1" dirty="0">
              <a:latin typeface="Arial Narrow" pitchFamily="34" charset="0"/>
            </a:endParaRPr>
          </a:p>
        </p:txBody>
      </p:sp>
      <p:sp>
        <p:nvSpPr>
          <p:cNvPr id="2" name="Date Placeholder 1">
            <a:extLst>
              <a:ext uri="{FF2B5EF4-FFF2-40B4-BE49-F238E27FC236}">
                <a16:creationId xmlns:a16="http://schemas.microsoft.com/office/drawing/2014/main" id="{E454636F-D817-F5CD-A1A2-8D5B19EEA416}"/>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25948330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8298" y="200823"/>
            <a:ext cx="5698976" cy="706090"/>
          </a:xfrm>
          <a:ln>
            <a:noFill/>
          </a:ln>
        </p:spPr>
        <p:style>
          <a:lnRef idx="2">
            <a:schemeClr val="accent2"/>
          </a:lnRef>
          <a:fillRef idx="1">
            <a:schemeClr val="lt1"/>
          </a:fillRef>
          <a:effectRef idx="0">
            <a:schemeClr val="accent2"/>
          </a:effectRef>
          <a:fontRef idx="minor">
            <a:schemeClr val="dk1"/>
          </a:fontRef>
        </p:style>
        <p:txBody>
          <a:bodyPr>
            <a:noAutofit/>
          </a:bodyPr>
          <a:lstStyle/>
          <a:p>
            <a:pPr algn="l"/>
            <a:r>
              <a:rPr lang="en-US" sz="2800" b="1" dirty="0">
                <a:latin typeface="Arial" panose="020B0604020202020204" pitchFamily="34" charset="0"/>
                <a:cs typeface="Arial" panose="020B0604020202020204" pitchFamily="34" charset="0"/>
              </a:rPr>
              <a:t>ASR from Business GOALS</a:t>
            </a:r>
            <a:endParaRPr lang="en-IN" sz="2800" b="1"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16</a:t>
            </a:fld>
            <a:endParaRPr lang="en-IN"/>
          </a:p>
        </p:txBody>
      </p:sp>
      <p:sp>
        <p:nvSpPr>
          <p:cNvPr id="9" name="Content Placeholder 1"/>
          <p:cNvSpPr>
            <a:spLocks noGrp="1"/>
          </p:cNvSpPr>
          <p:nvPr>
            <p:ph sz="half" idx="1"/>
          </p:nvPr>
        </p:nvSpPr>
        <p:spPr>
          <a:xfrm>
            <a:off x="719572" y="1506488"/>
            <a:ext cx="8028892" cy="3268960"/>
          </a:xfrm>
        </p:spPr>
        <p:style>
          <a:lnRef idx="1">
            <a:schemeClr val="accent4"/>
          </a:lnRef>
          <a:fillRef idx="2">
            <a:schemeClr val="accent4"/>
          </a:fillRef>
          <a:effectRef idx="1">
            <a:schemeClr val="accent4"/>
          </a:effectRef>
          <a:fontRef idx="minor">
            <a:schemeClr val="dk1"/>
          </a:fontRef>
        </p:style>
        <p:txBody>
          <a:bodyPr>
            <a:normAutofit/>
          </a:bodyPr>
          <a:lstStyle/>
          <a:p>
            <a:pPr marL="0" indent="0">
              <a:buNone/>
            </a:pPr>
            <a:r>
              <a:rPr lang="en-US" dirty="0"/>
              <a:t> </a:t>
            </a:r>
            <a:r>
              <a:rPr lang="en-US" b="1" dirty="0">
                <a:effectLst>
                  <a:outerShdw blurRad="38100" dist="38100" dir="2700000" algn="tl">
                    <a:srgbClr val="000000">
                      <a:alpha val="43137"/>
                    </a:srgbClr>
                  </a:outerShdw>
                </a:effectLst>
                <a:latin typeface="Arial Narrow" pitchFamily="34" charset="0"/>
              </a:rPr>
              <a:t>Business Goals                          Quality Attributes</a:t>
            </a:r>
          </a:p>
          <a:p>
            <a:pPr marL="0" indent="0">
              <a:buNone/>
            </a:pPr>
            <a:endParaRPr lang="en-US" b="1" dirty="0">
              <a:effectLst>
                <a:outerShdw blurRad="38100" dist="38100" dir="2700000" algn="tl">
                  <a:srgbClr val="000000">
                    <a:alpha val="43137"/>
                  </a:srgbClr>
                </a:outerShdw>
              </a:effectLst>
              <a:latin typeface="Arial Narrow" pitchFamily="34" charset="0"/>
            </a:endParaRPr>
          </a:p>
          <a:p>
            <a:pPr marL="0" indent="0">
              <a:buNone/>
            </a:pPr>
            <a:r>
              <a:rPr lang="en-US" b="1" dirty="0">
                <a:effectLst>
                  <a:outerShdw blurRad="38100" dist="38100" dir="2700000" algn="tl">
                    <a:srgbClr val="000000">
                      <a:alpha val="43137"/>
                    </a:srgbClr>
                  </a:outerShdw>
                </a:effectLst>
                <a:latin typeface="Arial Narrow" pitchFamily="34" charset="0"/>
              </a:rPr>
              <a:t>						</a:t>
            </a:r>
          </a:p>
          <a:p>
            <a:pPr marL="0" indent="0">
              <a:buNone/>
            </a:pPr>
            <a:r>
              <a:rPr lang="en-US" b="1" dirty="0">
                <a:effectLst>
                  <a:outerShdw blurRad="38100" dist="38100" dir="2700000" algn="tl">
                    <a:srgbClr val="000000">
                      <a:alpha val="43137"/>
                    </a:srgbClr>
                  </a:outerShdw>
                </a:effectLst>
                <a:latin typeface="Arial Narrow" pitchFamily="34" charset="0"/>
              </a:rPr>
              <a:t>     					    Architecture</a:t>
            </a:r>
          </a:p>
          <a:p>
            <a:pPr marL="0" indent="0">
              <a:buNone/>
            </a:pPr>
            <a:r>
              <a:rPr lang="en-US" b="1" dirty="0">
                <a:effectLst>
                  <a:outerShdw blurRad="38100" dist="38100" dir="2700000" algn="tl">
                    <a:srgbClr val="000000">
                      <a:alpha val="43137"/>
                    </a:srgbClr>
                  </a:outerShdw>
                </a:effectLst>
                <a:latin typeface="Arial Narrow" pitchFamily="34" charset="0"/>
              </a:rPr>
              <a:t> Non-architectural Solutions	   </a:t>
            </a:r>
            <a:endParaRPr lang="en-IN" b="1" dirty="0">
              <a:effectLst>
                <a:outerShdw blurRad="38100" dist="38100" dir="2700000" algn="tl">
                  <a:srgbClr val="000000">
                    <a:alpha val="43137"/>
                  </a:srgbClr>
                </a:outerShdw>
              </a:effectLst>
              <a:latin typeface="Arial Narrow" pitchFamily="34" charset="0"/>
            </a:endParaRPr>
          </a:p>
        </p:txBody>
      </p:sp>
      <p:cxnSp>
        <p:nvCxnSpPr>
          <p:cNvPr id="10" name="Straight Arrow Connector 9"/>
          <p:cNvCxnSpPr/>
          <p:nvPr/>
        </p:nvCxnSpPr>
        <p:spPr>
          <a:xfrm>
            <a:off x="3635896" y="1772816"/>
            <a:ext cx="2016224" cy="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12" name="Straight Arrow Connector 11"/>
          <p:cNvCxnSpPr/>
          <p:nvPr/>
        </p:nvCxnSpPr>
        <p:spPr>
          <a:xfrm>
            <a:off x="3635896" y="1772816"/>
            <a:ext cx="2234586" cy="1451716"/>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13" name="Straight Arrow Connector 12"/>
          <p:cNvCxnSpPr/>
          <p:nvPr/>
        </p:nvCxnSpPr>
        <p:spPr>
          <a:xfrm>
            <a:off x="1547664" y="2132856"/>
            <a:ext cx="0" cy="1800200"/>
          </a:xfrm>
          <a:prstGeom prst="straightConnector1">
            <a:avLst/>
          </a:prstGeom>
          <a:ln>
            <a:prstDash val="sysDash"/>
            <a:tailEnd type="arrow"/>
          </a:ln>
        </p:spPr>
        <p:style>
          <a:lnRef idx="3">
            <a:schemeClr val="accent2"/>
          </a:lnRef>
          <a:fillRef idx="0">
            <a:schemeClr val="accent2"/>
          </a:fillRef>
          <a:effectRef idx="2">
            <a:schemeClr val="accent2"/>
          </a:effectRef>
          <a:fontRef idx="minor">
            <a:schemeClr val="tx1"/>
          </a:fontRef>
        </p:style>
      </p:cxnSp>
      <p:cxnSp>
        <p:nvCxnSpPr>
          <p:cNvPr id="14" name="Straight Arrow Connector 13"/>
          <p:cNvCxnSpPr/>
          <p:nvPr/>
        </p:nvCxnSpPr>
        <p:spPr>
          <a:xfrm>
            <a:off x="6516216" y="1988840"/>
            <a:ext cx="0" cy="1008112"/>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16" name="TextBox 15"/>
          <p:cNvSpPr txBox="1"/>
          <p:nvPr/>
        </p:nvSpPr>
        <p:spPr>
          <a:xfrm>
            <a:off x="683568" y="4941168"/>
            <a:ext cx="8064896" cy="132343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marL="342900" indent="-342900">
              <a:buAutoNum type="arabicPeriod"/>
            </a:pPr>
            <a:r>
              <a:rPr lang="en-IN" sz="2000" dirty="0">
                <a:latin typeface="Arial" panose="020B0604020202020204" pitchFamily="34" charset="0"/>
                <a:cs typeface="Arial" panose="020B0604020202020204" pitchFamily="34" charset="0"/>
              </a:rPr>
              <a:t>Business goals often lead to quality attribute requirements</a:t>
            </a:r>
          </a:p>
          <a:p>
            <a:pPr marL="342900" indent="-342900">
              <a:buAutoNum type="arabicPeriod"/>
            </a:pPr>
            <a:r>
              <a:rPr lang="en-IN" sz="2000" dirty="0">
                <a:latin typeface="Arial" panose="020B0604020202020204" pitchFamily="34" charset="0"/>
                <a:cs typeface="Arial" panose="020B0604020202020204" pitchFamily="34" charset="0"/>
              </a:rPr>
              <a:t>Business goals may directly affect the architecture without precipitating a quality attribute requirement at all</a:t>
            </a:r>
          </a:p>
          <a:p>
            <a:pPr marL="342900" indent="-342900">
              <a:buAutoNum type="arabicPeriod"/>
            </a:pPr>
            <a:r>
              <a:rPr lang="en-IN" sz="2000" dirty="0">
                <a:latin typeface="Arial" panose="020B0604020202020204" pitchFamily="34" charset="0"/>
                <a:cs typeface="Arial" panose="020B0604020202020204" pitchFamily="34" charset="0"/>
              </a:rPr>
              <a:t>No influence at all</a:t>
            </a:r>
          </a:p>
        </p:txBody>
      </p:sp>
      <p:sp>
        <p:nvSpPr>
          <p:cNvPr id="17" name="TextBox 16"/>
          <p:cNvSpPr txBox="1"/>
          <p:nvPr/>
        </p:nvSpPr>
        <p:spPr>
          <a:xfrm>
            <a:off x="251520" y="905634"/>
            <a:ext cx="8064896" cy="369332"/>
          </a:xfrm>
          <a:prstGeom prst="rect">
            <a:avLst/>
          </a:prstGeom>
          <a:noFill/>
        </p:spPr>
        <p:txBody>
          <a:bodyPr wrap="square" rtlCol="0">
            <a:spAutoFit/>
          </a:bodyPr>
          <a:lstStyle/>
          <a:p>
            <a:pPr algn="ctr"/>
            <a:r>
              <a:rPr lang="en-US" b="1" dirty="0">
                <a:solidFill>
                  <a:srgbClr val="FF0000"/>
                </a:solidFill>
                <a:latin typeface="Arial" panose="020B0604020202020204" pitchFamily="34" charset="0"/>
                <a:cs typeface="Arial" panose="020B0604020202020204" pitchFamily="34" charset="0"/>
              </a:rPr>
              <a:t>Format : “X” to “Y” by when? : “X “ - Current State : “Y”  - Future state</a:t>
            </a:r>
            <a:endParaRPr lang="en-IN" b="1" dirty="0">
              <a:solidFill>
                <a:srgbClr val="FF0000"/>
              </a:solidFill>
              <a:latin typeface="Arial" panose="020B0604020202020204" pitchFamily="34" charset="0"/>
              <a:cs typeface="Arial" panose="020B0604020202020204" pitchFamily="34" charset="0"/>
            </a:endParaRPr>
          </a:p>
        </p:txBody>
      </p:sp>
      <p:sp>
        <p:nvSpPr>
          <p:cNvPr id="3" name="Date Placeholder 2">
            <a:extLst>
              <a:ext uri="{FF2B5EF4-FFF2-40B4-BE49-F238E27FC236}">
                <a16:creationId xmlns:a16="http://schemas.microsoft.com/office/drawing/2014/main" id="{83A988E0-9D48-B2A5-68E9-0865087C5BFB}"/>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12538053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17</a:t>
            </a:fld>
            <a:endParaRPr lang="en-IN"/>
          </a:p>
        </p:txBody>
      </p:sp>
      <p:graphicFrame>
        <p:nvGraphicFramePr>
          <p:cNvPr id="6" name="Table 5"/>
          <p:cNvGraphicFramePr>
            <a:graphicFrameLocks noGrp="1"/>
          </p:cNvGraphicFramePr>
          <p:nvPr>
            <p:extLst>
              <p:ext uri="{D42A27DB-BD31-4B8C-83A1-F6EECF244321}">
                <p14:modId xmlns:p14="http://schemas.microsoft.com/office/powerpoint/2010/main" val="3860066040"/>
              </p:ext>
            </p:extLst>
          </p:nvPr>
        </p:nvGraphicFramePr>
        <p:xfrm>
          <a:off x="251520" y="1628800"/>
          <a:ext cx="8568952" cy="4475480"/>
        </p:xfrm>
        <a:graphic>
          <a:graphicData uri="http://schemas.openxmlformats.org/drawingml/2006/table">
            <a:tbl>
              <a:tblPr firstRow="1" bandRow="1">
                <a:tableStyleId>{0E3FDE45-AF77-4B5C-9715-49D594BDF05E}</a:tableStyleId>
              </a:tblPr>
              <a:tblGrid>
                <a:gridCol w="979309">
                  <a:extLst>
                    <a:ext uri="{9D8B030D-6E8A-4147-A177-3AD203B41FA5}">
                      <a16:colId xmlns:a16="http://schemas.microsoft.com/office/drawing/2014/main" val="20000"/>
                    </a:ext>
                  </a:extLst>
                </a:gridCol>
                <a:gridCol w="4733326">
                  <a:extLst>
                    <a:ext uri="{9D8B030D-6E8A-4147-A177-3AD203B41FA5}">
                      <a16:colId xmlns:a16="http://schemas.microsoft.com/office/drawing/2014/main" val="20001"/>
                    </a:ext>
                  </a:extLst>
                </a:gridCol>
                <a:gridCol w="2856317">
                  <a:extLst>
                    <a:ext uri="{9D8B030D-6E8A-4147-A177-3AD203B41FA5}">
                      <a16:colId xmlns:a16="http://schemas.microsoft.com/office/drawing/2014/main" val="20002"/>
                    </a:ext>
                  </a:extLst>
                </a:gridCol>
              </a:tblGrid>
              <a:tr h="370840">
                <a:tc>
                  <a:txBody>
                    <a:bodyPr/>
                    <a:lstStyle/>
                    <a:p>
                      <a:pPr algn="ctr"/>
                      <a:r>
                        <a:rPr lang="en-US" sz="2000" dirty="0">
                          <a:effectLst>
                            <a:outerShdw blurRad="38100" dist="38100" dir="2700000" algn="tl">
                              <a:srgbClr val="000000">
                                <a:alpha val="43137"/>
                              </a:srgbClr>
                            </a:outerShdw>
                          </a:effectLst>
                          <a:latin typeface="Arial Narrow" pitchFamily="34" charset="0"/>
                        </a:rPr>
                        <a:t>#</a:t>
                      </a:r>
                      <a:endParaRPr lang="en-IN" sz="2000" b="1" dirty="0">
                        <a:effectLst>
                          <a:outerShdw blurRad="38100" dist="38100" dir="2700000" algn="tl">
                            <a:srgbClr val="000000">
                              <a:alpha val="43137"/>
                            </a:srgbClr>
                          </a:outerShdw>
                        </a:effectLst>
                        <a:latin typeface="Arial Narrow" pitchFamily="34" charset="0"/>
                      </a:endParaRPr>
                    </a:p>
                  </a:txBody>
                  <a:tcPr/>
                </a:tc>
                <a:tc>
                  <a:txBody>
                    <a:bodyPr/>
                    <a:lstStyle/>
                    <a:p>
                      <a:pPr algn="ctr"/>
                      <a:r>
                        <a:rPr lang="en-US" sz="2000" dirty="0">
                          <a:effectLst>
                            <a:outerShdw blurRad="38100" dist="38100" dir="2700000" algn="tl">
                              <a:srgbClr val="000000">
                                <a:alpha val="43137"/>
                              </a:srgbClr>
                            </a:outerShdw>
                          </a:effectLst>
                          <a:latin typeface="Arial Narrow" pitchFamily="34" charset="0"/>
                        </a:rPr>
                        <a:t>Category</a:t>
                      </a:r>
                      <a:endParaRPr lang="en-IN" sz="2000" b="1" dirty="0">
                        <a:effectLst>
                          <a:outerShdw blurRad="38100" dist="38100" dir="2700000" algn="tl">
                            <a:srgbClr val="000000">
                              <a:alpha val="43137"/>
                            </a:srgbClr>
                          </a:outerShdw>
                        </a:effectLst>
                        <a:latin typeface="Arial Narrow" pitchFamily="34" charset="0"/>
                      </a:endParaRPr>
                    </a:p>
                  </a:txBody>
                  <a:tcPr/>
                </a:tc>
                <a:tc>
                  <a:txBody>
                    <a:bodyPr/>
                    <a:lstStyle/>
                    <a:p>
                      <a:pPr algn="ctr"/>
                      <a:r>
                        <a:rPr lang="en-US" sz="2000" dirty="0">
                          <a:effectLst>
                            <a:outerShdw blurRad="38100" dist="38100" dir="2700000" algn="tl">
                              <a:srgbClr val="000000">
                                <a:alpha val="43137"/>
                              </a:srgbClr>
                            </a:outerShdw>
                          </a:effectLst>
                          <a:latin typeface="Arial Narrow" pitchFamily="34" charset="0"/>
                        </a:rPr>
                        <a:t>Example</a:t>
                      </a:r>
                      <a:endParaRPr lang="en-IN" sz="2000" b="1" dirty="0">
                        <a:effectLst>
                          <a:outerShdw blurRad="38100" dist="38100" dir="2700000" algn="tl">
                            <a:srgbClr val="000000">
                              <a:alpha val="43137"/>
                            </a:srgbClr>
                          </a:outerShdw>
                        </a:effectLst>
                        <a:latin typeface="Arial Narrow" pitchFamily="34" charset="0"/>
                      </a:endParaRPr>
                    </a:p>
                  </a:txBody>
                  <a:tcPr/>
                </a:tc>
                <a:extLst>
                  <a:ext uri="{0D108BD9-81ED-4DB2-BD59-A6C34878D82A}">
                    <a16:rowId xmlns:a16="http://schemas.microsoft.com/office/drawing/2014/main" val="10000"/>
                  </a:ext>
                </a:extLst>
              </a:tr>
              <a:tr h="370840">
                <a:tc>
                  <a:txBody>
                    <a:bodyPr/>
                    <a:lstStyle/>
                    <a:p>
                      <a:pPr algn="ctr"/>
                      <a:r>
                        <a:rPr lang="en-US" sz="1400" dirty="0">
                          <a:effectLst>
                            <a:outerShdw blurRad="38100" dist="38100" dir="2700000" algn="tl">
                              <a:srgbClr val="000000">
                                <a:alpha val="43137"/>
                              </a:srgbClr>
                            </a:outerShdw>
                          </a:effectLst>
                          <a:latin typeface="Arial Narrow" pitchFamily="34" charset="0"/>
                        </a:rPr>
                        <a:t>1</a:t>
                      </a:r>
                      <a:endParaRPr lang="en-IN" sz="1400" dirty="0">
                        <a:effectLst>
                          <a:outerShdw blurRad="38100" dist="38100" dir="2700000" algn="tl">
                            <a:srgbClr val="000000">
                              <a:alpha val="43137"/>
                            </a:srgbClr>
                          </a:outerShdw>
                        </a:effectLst>
                        <a:latin typeface="Arial Narrow" pitchFamily="34" charset="0"/>
                      </a:endParaRPr>
                    </a:p>
                  </a:txBody>
                  <a:tcPr/>
                </a:tc>
                <a:tc>
                  <a:txBody>
                    <a:bodyPr/>
                    <a:lstStyle/>
                    <a:p>
                      <a:r>
                        <a:rPr lang="en-IN" sz="1400" u="none" strike="noStrike" kern="1200" baseline="0" dirty="0">
                          <a:latin typeface="Arial Narrow" pitchFamily="34" charset="0"/>
                        </a:rPr>
                        <a:t>Contributing to the </a:t>
                      </a:r>
                      <a:r>
                        <a:rPr lang="en-IN" sz="1400" b="1" u="sng" strike="noStrike" kern="1200" baseline="0" dirty="0">
                          <a:effectLst/>
                          <a:latin typeface="Arial Narrow" pitchFamily="34" charset="0"/>
                        </a:rPr>
                        <a:t>growth and continuity </a:t>
                      </a:r>
                      <a:r>
                        <a:rPr lang="en-IN" sz="1400" u="none" strike="noStrike" kern="1200" baseline="0" dirty="0">
                          <a:latin typeface="Arial Narrow" pitchFamily="34" charset="0"/>
                        </a:rPr>
                        <a:t>of the organization</a:t>
                      </a:r>
                      <a:endParaRPr lang="en-IN" sz="1200" dirty="0">
                        <a:latin typeface="Arial Narrow" pitchFamily="34" charset="0"/>
                      </a:endParaRPr>
                    </a:p>
                  </a:txBody>
                  <a:tcPr/>
                </a:tc>
                <a:tc>
                  <a:txBody>
                    <a:bodyPr/>
                    <a:lstStyle/>
                    <a:p>
                      <a:pPr algn="ctr"/>
                      <a:r>
                        <a:rPr lang="en-US" sz="1600" dirty="0">
                          <a:effectLst>
                            <a:outerShdw blurRad="38100" dist="38100" dir="2700000" algn="tl">
                              <a:srgbClr val="000000">
                                <a:alpha val="43137"/>
                              </a:srgbClr>
                            </a:outerShdw>
                          </a:effectLst>
                          <a:latin typeface="Arial Narrow" pitchFamily="34" charset="0"/>
                        </a:rPr>
                        <a:t>Market share by 15%</a:t>
                      </a:r>
                      <a:endParaRPr lang="en-IN" sz="1600" dirty="0">
                        <a:effectLst>
                          <a:outerShdw blurRad="38100" dist="38100" dir="2700000" algn="tl">
                            <a:srgbClr val="000000">
                              <a:alpha val="43137"/>
                            </a:srgbClr>
                          </a:outerShdw>
                        </a:effectLst>
                        <a:latin typeface="Arial Narrow" pitchFamily="34" charset="0"/>
                      </a:endParaRPr>
                    </a:p>
                  </a:txBody>
                  <a:tcPr/>
                </a:tc>
                <a:extLst>
                  <a:ext uri="{0D108BD9-81ED-4DB2-BD59-A6C34878D82A}">
                    <a16:rowId xmlns:a16="http://schemas.microsoft.com/office/drawing/2014/main" val="10001"/>
                  </a:ext>
                </a:extLst>
              </a:tr>
              <a:tr h="370840">
                <a:tc>
                  <a:txBody>
                    <a:bodyPr/>
                    <a:lstStyle/>
                    <a:p>
                      <a:pPr algn="ctr"/>
                      <a:r>
                        <a:rPr lang="en-US" sz="1400" dirty="0">
                          <a:effectLst>
                            <a:outerShdw blurRad="38100" dist="38100" dir="2700000" algn="tl">
                              <a:srgbClr val="000000">
                                <a:alpha val="43137"/>
                              </a:srgbClr>
                            </a:outerShdw>
                          </a:effectLst>
                          <a:latin typeface="Arial Narrow" pitchFamily="34" charset="0"/>
                        </a:rPr>
                        <a:t>2</a:t>
                      </a:r>
                      <a:endParaRPr lang="en-IN" sz="1400" dirty="0">
                        <a:effectLst>
                          <a:outerShdw blurRad="38100" dist="38100" dir="2700000" algn="tl">
                            <a:srgbClr val="000000">
                              <a:alpha val="43137"/>
                            </a:srgbClr>
                          </a:outerShdw>
                        </a:effectLst>
                        <a:latin typeface="Arial Narrow" pitchFamily="34" charset="0"/>
                      </a:endParaRPr>
                    </a:p>
                  </a:txBody>
                  <a:tcPr/>
                </a:tc>
                <a:tc>
                  <a:txBody>
                    <a:bodyPr/>
                    <a:lstStyle/>
                    <a:p>
                      <a:r>
                        <a:rPr lang="en-IN" sz="1400" u="none" strike="noStrike" kern="1200" baseline="0" dirty="0">
                          <a:latin typeface="Arial Narrow" pitchFamily="34" charset="0"/>
                        </a:rPr>
                        <a:t>Meeting </a:t>
                      </a:r>
                      <a:r>
                        <a:rPr lang="en-IN" sz="1400" b="1" u="sng" strike="noStrike" kern="1200" baseline="0" dirty="0">
                          <a:effectLst/>
                          <a:latin typeface="Arial Narrow" pitchFamily="34" charset="0"/>
                        </a:rPr>
                        <a:t>financial</a:t>
                      </a:r>
                      <a:r>
                        <a:rPr lang="en-IN" sz="1400" u="sng" strike="noStrike" kern="1200" baseline="0" dirty="0">
                          <a:effectLst/>
                          <a:latin typeface="Arial Narrow" pitchFamily="34" charset="0"/>
                        </a:rPr>
                        <a:t> </a:t>
                      </a:r>
                      <a:r>
                        <a:rPr lang="en-IN" sz="1400" u="none" strike="noStrike" kern="1200" baseline="0" dirty="0">
                          <a:latin typeface="Arial Narrow" pitchFamily="34" charset="0"/>
                        </a:rPr>
                        <a:t>objectives</a:t>
                      </a:r>
                      <a:endParaRPr lang="en-IN" sz="1200" dirty="0">
                        <a:latin typeface="Arial Narrow" pitchFamily="34" charset="0"/>
                      </a:endParaRPr>
                    </a:p>
                  </a:txBody>
                  <a:tcPr/>
                </a:tc>
                <a:tc>
                  <a:txBody>
                    <a:bodyPr/>
                    <a:lstStyle/>
                    <a:p>
                      <a:pPr marL="0" algn="ctr" defTabSz="914400" rtl="0" eaLnBrk="1" latinLnBrk="0" hangingPunct="1"/>
                      <a:r>
                        <a:rPr lang="en-US" sz="1600" kern="1200" dirty="0">
                          <a:effectLst>
                            <a:outerShdw blurRad="38100" dist="38100" dir="2700000" algn="tl">
                              <a:srgbClr val="000000">
                                <a:alpha val="43137"/>
                              </a:srgbClr>
                            </a:outerShdw>
                          </a:effectLst>
                          <a:latin typeface="Arial Narrow" pitchFamily="34" charset="0"/>
                        </a:rPr>
                        <a:t>30 % Profit after tax</a:t>
                      </a:r>
                      <a:endParaRPr lang="en-IN" sz="1600" kern="1200" dirty="0">
                        <a:solidFill>
                          <a:schemeClr val="tx1"/>
                        </a:solidFill>
                        <a:effectLst>
                          <a:outerShdw blurRad="38100" dist="38100" dir="2700000" algn="tl">
                            <a:srgbClr val="000000">
                              <a:alpha val="43137"/>
                            </a:srgbClr>
                          </a:outerShdw>
                        </a:effectLst>
                        <a:latin typeface="Arial Narrow" pitchFamily="34" charset="0"/>
                        <a:ea typeface="+mn-ea"/>
                        <a:cs typeface="+mn-cs"/>
                      </a:endParaRPr>
                    </a:p>
                  </a:txBody>
                  <a:tcPr/>
                </a:tc>
                <a:extLst>
                  <a:ext uri="{0D108BD9-81ED-4DB2-BD59-A6C34878D82A}">
                    <a16:rowId xmlns:a16="http://schemas.microsoft.com/office/drawing/2014/main" val="10002"/>
                  </a:ext>
                </a:extLst>
              </a:tr>
              <a:tr h="370840">
                <a:tc>
                  <a:txBody>
                    <a:bodyPr/>
                    <a:lstStyle/>
                    <a:p>
                      <a:pPr algn="ctr"/>
                      <a:r>
                        <a:rPr lang="en-US" sz="1400" dirty="0">
                          <a:effectLst>
                            <a:outerShdw blurRad="38100" dist="38100" dir="2700000" algn="tl">
                              <a:srgbClr val="000000">
                                <a:alpha val="43137"/>
                              </a:srgbClr>
                            </a:outerShdw>
                          </a:effectLst>
                          <a:latin typeface="Arial Narrow" pitchFamily="34" charset="0"/>
                        </a:rPr>
                        <a:t>3</a:t>
                      </a:r>
                      <a:endParaRPr lang="en-IN" sz="1400" dirty="0">
                        <a:effectLst>
                          <a:outerShdw blurRad="38100" dist="38100" dir="2700000" algn="tl">
                            <a:srgbClr val="000000">
                              <a:alpha val="43137"/>
                            </a:srgbClr>
                          </a:outerShdw>
                        </a:effectLst>
                        <a:latin typeface="Arial Narrow" pitchFamily="34" charset="0"/>
                      </a:endParaRPr>
                    </a:p>
                  </a:txBody>
                  <a:tcPr/>
                </a:tc>
                <a:tc>
                  <a:txBody>
                    <a:bodyPr/>
                    <a:lstStyle/>
                    <a:p>
                      <a:r>
                        <a:rPr lang="en-IN" sz="1400" u="none" strike="noStrike" kern="1200" baseline="0" dirty="0">
                          <a:latin typeface="Arial Narrow" pitchFamily="34" charset="0"/>
                        </a:rPr>
                        <a:t>Meeting </a:t>
                      </a:r>
                      <a:r>
                        <a:rPr lang="en-IN" sz="1400" b="1" u="sng" strike="noStrike" kern="1200" baseline="0" dirty="0">
                          <a:effectLst/>
                          <a:latin typeface="Arial Narrow" pitchFamily="34" charset="0"/>
                        </a:rPr>
                        <a:t>persona</a:t>
                      </a:r>
                      <a:r>
                        <a:rPr lang="en-IN" sz="1400" u="sng" strike="noStrike" kern="1200" baseline="0" dirty="0">
                          <a:effectLst/>
                          <a:latin typeface="Arial Narrow" pitchFamily="34" charset="0"/>
                        </a:rPr>
                        <a:t>l </a:t>
                      </a:r>
                      <a:r>
                        <a:rPr lang="en-IN" sz="1400" u="none" strike="noStrike" kern="1200" baseline="0" dirty="0">
                          <a:latin typeface="Arial Narrow" pitchFamily="34" charset="0"/>
                        </a:rPr>
                        <a:t>objectives</a:t>
                      </a:r>
                      <a:endParaRPr lang="en-IN" sz="1200" dirty="0">
                        <a:latin typeface="Arial Narrow" pitchFamily="34" charset="0"/>
                      </a:endParaRPr>
                    </a:p>
                  </a:txBody>
                  <a:tcPr/>
                </a:tc>
                <a:tc>
                  <a:txBody>
                    <a:bodyPr/>
                    <a:lstStyle/>
                    <a:p>
                      <a:pPr marL="0" algn="ctr" defTabSz="914400" rtl="0" eaLnBrk="1" latinLnBrk="0" hangingPunct="1"/>
                      <a:r>
                        <a:rPr lang="en-US" sz="1600" kern="1200" dirty="0">
                          <a:effectLst>
                            <a:outerShdw blurRad="38100" dist="38100" dir="2700000" algn="tl">
                              <a:srgbClr val="000000">
                                <a:alpha val="43137"/>
                              </a:srgbClr>
                            </a:outerShdw>
                          </a:effectLst>
                          <a:latin typeface="Arial Narrow" pitchFamily="34" charset="0"/>
                        </a:rPr>
                        <a:t>Learn New Technologies</a:t>
                      </a:r>
                      <a:endParaRPr lang="en-IN" sz="1600" kern="1200" dirty="0">
                        <a:solidFill>
                          <a:schemeClr val="tx1"/>
                        </a:solidFill>
                        <a:effectLst>
                          <a:outerShdw blurRad="38100" dist="38100" dir="2700000" algn="tl">
                            <a:srgbClr val="000000">
                              <a:alpha val="43137"/>
                            </a:srgbClr>
                          </a:outerShdw>
                        </a:effectLst>
                        <a:latin typeface="Arial Narrow" pitchFamily="34" charset="0"/>
                        <a:ea typeface="+mn-ea"/>
                        <a:cs typeface="+mn-cs"/>
                      </a:endParaRPr>
                    </a:p>
                  </a:txBody>
                  <a:tcPr/>
                </a:tc>
                <a:extLst>
                  <a:ext uri="{0D108BD9-81ED-4DB2-BD59-A6C34878D82A}">
                    <a16:rowId xmlns:a16="http://schemas.microsoft.com/office/drawing/2014/main" val="10003"/>
                  </a:ext>
                </a:extLst>
              </a:tr>
              <a:tr h="370840">
                <a:tc>
                  <a:txBody>
                    <a:bodyPr/>
                    <a:lstStyle/>
                    <a:p>
                      <a:pPr algn="ctr"/>
                      <a:r>
                        <a:rPr lang="en-US" sz="1400" dirty="0">
                          <a:effectLst>
                            <a:outerShdw blurRad="38100" dist="38100" dir="2700000" algn="tl">
                              <a:srgbClr val="000000">
                                <a:alpha val="43137"/>
                              </a:srgbClr>
                            </a:outerShdw>
                          </a:effectLst>
                          <a:latin typeface="Arial Narrow" pitchFamily="34" charset="0"/>
                        </a:rPr>
                        <a:t>4</a:t>
                      </a:r>
                      <a:endParaRPr lang="en-IN" sz="1400" dirty="0">
                        <a:effectLst>
                          <a:outerShdw blurRad="38100" dist="38100" dir="2700000" algn="tl">
                            <a:srgbClr val="000000">
                              <a:alpha val="43137"/>
                            </a:srgbClr>
                          </a:outerShdw>
                        </a:effectLst>
                        <a:latin typeface="Arial Narrow" pitchFamily="34" charset="0"/>
                      </a:endParaRPr>
                    </a:p>
                  </a:txBody>
                  <a:tcPr/>
                </a:tc>
                <a:tc>
                  <a:txBody>
                    <a:bodyPr/>
                    <a:lstStyle/>
                    <a:p>
                      <a:r>
                        <a:rPr lang="en-IN" sz="1400" u="none" strike="noStrike" kern="1200" baseline="0" dirty="0">
                          <a:latin typeface="Arial Narrow" pitchFamily="34" charset="0"/>
                        </a:rPr>
                        <a:t>Meeting </a:t>
                      </a:r>
                      <a:r>
                        <a:rPr lang="en-IN" sz="1400" b="1" u="sng" strike="noStrike" kern="1200" baseline="0" dirty="0">
                          <a:effectLst/>
                          <a:latin typeface="Arial Narrow" pitchFamily="34" charset="0"/>
                        </a:rPr>
                        <a:t>responsibility</a:t>
                      </a:r>
                      <a:r>
                        <a:rPr lang="en-IN" sz="1400" b="1" u="none" strike="noStrike" kern="1200" baseline="0" dirty="0">
                          <a:effectLst/>
                          <a:latin typeface="Arial Narrow" pitchFamily="34" charset="0"/>
                        </a:rPr>
                        <a:t> </a:t>
                      </a:r>
                      <a:r>
                        <a:rPr lang="en-IN" sz="1400" b="1" u="sng" strike="noStrike" kern="1200" baseline="0" dirty="0">
                          <a:effectLst/>
                          <a:latin typeface="Arial Narrow" pitchFamily="34" charset="0"/>
                        </a:rPr>
                        <a:t>to employees</a:t>
                      </a:r>
                      <a:endParaRPr lang="en-IN" sz="1200" b="1" u="sng" dirty="0">
                        <a:effectLst/>
                        <a:latin typeface="Arial Narrow" pitchFamily="34" charset="0"/>
                      </a:endParaRPr>
                    </a:p>
                  </a:txBody>
                  <a:tcPr/>
                </a:tc>
                <a:tc>
                  <a:txBody>
                    <a:bodyPr/>
                    <a:lstStyle/>
                    <a:p>
                      <a:pPr marL="0" algn="ctr" defTabSz="914400" rtl="0" eaLnBrk="1" latinLnBrk="0" hangingPunct="1"/>
                      <a:r>
                        <a:rPr lang="en-US" sz="1600" kern="1200" dirty="0">
                          <a:effectLst>
                            <a:outerShdw blurRad="38100" dist="38100" dir="2700000" algn="tl">
                              <a:srgbClr val="000000">
                                <a:alpha val="43137"/>
                              </a:srgbClr>
                            </a:outerShdw>
                          </a:effectLst>
                          <a:latin typeface="Arial Narrow" pitchFamily="34" charset="0"/>
                        </a:rPr>
                        <a:t>Reduce work load by 8 %</a:t>
                      </a:r>
                      <a:endParaRPr lang="en-IN" sz="1600" kern="1200" dirty="0">
                        <a:solidFill>
                          <a:schemeClr val="tx1"/>
                        </a:solidFill>
                        <a:effectLst>
                          <a:outerShdw blurRad="38100" dist="38100" dir="2700000" algn="tl">
                            <a:srgbClr val="000000">
                              <a:alpha val="43137"/>
                            </a:srgbClr>
                          </a:outerShdw>
                        </a:effectLst>
                        <a:latin typeface="Arial Narrow" pitchFamily="34" charset="0"/>
                        <a:ea typeface="+mn-ea"/>
                        <a:cs typeface="+mn-cs"/>
                      </a:endParaRPr>
                    </a:p>
                  </a:txBody>
                  <a:tcPr/>
                </a:tc>
                <a:extLst>
                  <a:ext uri="{0D108BD9-81ED-4DB2-BD59-A6C34878D82A}">
                    <a16:rowId xmlns:a16="http://schemas.microsoft.com/office/drawing/2014/main" val="10004"/>
                  </a:ext>
                </a:extLst>
              </a:tr>
              <a:tr h="370840">
                <a:tc>
                  <a:txBody>
                    <a:bodyPr/>
                    <a:lstStyle/>
                    <a:p>
                      <a:pPr algn="ctr"/>
                      <a:r>
                        <a:rPr lang="en-US" sz="1400" dirty="0">
                          <a:effectLst>
                            <a:outerShdw blurRad="38100" dist="38100" dir="2700000" algn="tl">
                              <a:srgbClr val="000000">
                                <a:alpha val="43137"/>
                              </a:srgbClr>
                            </a:outerShdw>
                          </a:effectLst>
                          <a:latin typeface="Arial Narrow" pitchFamily="34" charset="0"/>
                        </a:rPr>
                        <a:t>5</a:t>
                      </a:r>
                      <a:endParaRPr lang="en-IN" sz="1400" dirty="0">
                        <a:effectLst>
                          <a:outerShdw blurRad="38100" dist="38100" dir="2700000" algn="tl">
                            <a:srgbClr val="000000">
                              <a:alpha val="43137"/>
                            </a:srgbClr>
                          </a:outerShdw>
                        </a:effectLst>
                        <a:latin typeface="Arial Narrow" pitchFamily="34" charset="0"/>
                      </a:endParaRPr>
                    </a:p>
                  </a:txBody>
                  <a:tcPr/>
                </a:tc>
                <a:tc>
                  <a:txBody>
                    <a:bodyPr/>
                    <a:lstStyle/>
                    <a:p>
                      <a:r>
                        <a:rPr lang="en-IN" sz="1400" u="none" strike="noStrike" kern="1200" baseline="0" dirty="0">
                          <a:latin typeface="Arial Narrow" pitchFamily="34" charset="0"/>
                        </a:rPr>
                        <a:t>Meeting responsibility to</a:t>
                      </a:r>
                      <a:r>
                        <a:rPr lang="en-IN" sz="1400" u="none" strike="noStrike" kern="1200" baseline="0" dirty="0">
                          <a:effectLst>
                            <a:outerShdw blurRad="38100" dist="38100" dir="2700000" algn="tl">
                              <a:srgbClr val="000000">
                                <a:alpha val="43137"/>
                              </a:srgbClr>
                            </a:outerShdw>
                          </a:effectLst>
                          <a:latin typeface="Arial Narrow" pitchFamily="34" charset="0"/>
                        </a:rPr>
                        <a:t> </a:t>
                      </a:r>
                      <a:r>
                        <a:rPr lang="en-IN" sz="1400" b="1" u="sng" strike="noStrike" kern="1200" baseline="0" dirty="0">
                          <a:effectLst/>
                          <a:latin typeface="Arial Narrow" pitchFamily="34" charset="0"/>
                        </a:rPr>
                        <a:t>society</a:t>
                      </a:r>
                      <a:endParaRPr lang="en-IN" sz="1200" b="1" u="sng" dirty="0">
                        <a:effectLst/>
                        <a:latin typeface="Arial Narrow" pitchFamily="34" charset="0"/>
                      </a:endParaRPr>
                    </a:p>
                  </a:txBody>
                  <a:tcPr/>
                </a:tc>
                <a:tc>
                  <a:txBody>
                    <a:bodyPr/>
                    <a:lstStyle/>
                    <a:p>
                      <a:pPr marL="0" algn="ctr" defTabSz="914400" rtl="0" eaLnBrk="1" latinLnBrk="0" hangingPunct="1"/>
                      <a:r>
                        <a:rPr lang="en-US" sz="1600" kern="1200" dirty="0">
                          <a:effectLst>
                            <a:outerShdw blurRad="38100" dist="38100" dir="2700000" algn="tl">
                              <a:srgbClr val="000000">
                                <a:alpha val="43137"/>
                              </a:srgbClr>
                            </a:outerShdw>
                          </a:effectLst>
                          <a:latin typeface="Arial Narrow" pitchFamily="34" charset="0"/>
                        </a:rPr>
                        <a:t>Green Computing – Less CO2</a:t>
                      </a:r>
                      <a:endParaRPr lang="en-IN" sz="1600" kern="1200" dirty="0">
                        <a:solidFill>
                          <a:schemeClr val="tx1"/>
                        </a:solidFill>
                        <a:effectLst>
                          <a:outerShdw blurRad="38100" dist="38100" dir="2700000" algn="tl">
                            <a:srgbClr val="000000">
                              <a:alpha val="43137"/>
                            </a:srgbClr>
                          </a:outerShdw>
                        </a:effectLst>
                        <a:latin typeface="Arial Narrow" pitchFamily="34" charset="0"/>
                        <a:ea typeface="+mn-ea"/>
                        <a:cs typeface="+mn-cs"/>
                      </a:endParaRPr>
                    </a:p>
                  </a:txBody>
                  <a:tcPr/>
                </a:tc>
                <a:extLst>
                  <a:ext uri="{0D108BD9-81ED-4DB2-BD59-A6C34878D82A}">
                    <a16:rowId xmlns:a16="http://schemas.microsoft.com/office/drawing/2014/main" val="10005"/>
                  </a:ext>
                </a:extLst>
              </a:tr>
              <a:tr h="370840">
                <a:tc>
                  <a:txBody>
                    <a:bodyPr/>
                    <a:lstStyle/>
                    <a:p>
                      <a:pPr algn="ctr"/>
                      <a:r>
                        <a:rPr lang="en-US" sz="1400" dirty="0">
                          <a:effectLst>
                            <a:outerShdw blurRad="38100" dist="38100" dir="2700000" algn="tl">
                              <a:srgbClr val="000000">
                                <a:alpha val="43137"/>
                              </a:srgbClr>
                            </a:outerShdw>
                          </a:effectLst>
                          <a:latin typeface="Arial Narrow" pitchFamily="34" charset="0"/>
                        </a:rPr>
                        <a:t>6</a:t>
                      </a:r>
                      <a:endParaRPr lang="en-IN" sz="1400" dirty="0">
                        <a:effectLst>
                          <a:outerShdw blurRad="38100" dist="38100" dir="2700000" algn="tl">
                            <a:srgbClr val="000000">
                              <a:alpha val="43137"/>
                            </a:srgbClr>
                          </a:outerShdw>
                        </a:effectLst>
                        <a:latin typeface="Arial Narrow" pitchFamily="34" charset="0"/>
                      </a:endParaRPr>
                    </a:p>
                  </a:txBody>
                  <a:tcPr/>
                </a:tc>
                <a:tc>
                  <a:txBody>
                    <a:bodyPr/>
                    <a:lstStyle/>
                    <a:p>
                      <a:r>
                        <a:rPr lang="en-IN" sz="1400" u="none" strike="noStrike" kern="1200" baseline="0" dirty="0">
                          <a:latin typeface="Arial Narrow" pitchFamily="34" charset="0"/>
                        </a:rPr>
                        <a:t>Meeting responsibility to </a:t>
                      </a:r>
                      <a:r>
                        <a:rPr lang="en-IN" sz="1400" b="1" u="sng" strike="noStrike" kern="1200" baseline="0" dirty="0">
                          <a:effectLst/>
                          <a:latin typeface="Arial Narrow" pitchFamily="34" charset="0"/>
                        </a:rPr>
                        <a:t>state</a:t>
                      </a:r>
                      <a:endParaRPr lang="en-IN" sz="1200" b="1" u="sng" dirty="0">
                        <a:effectLst/>
                        <a:latin typeface="Arial Narrow" pitchFamily="34" charset="0"/>
                      </a:endParaRPr>
                    </a:p>
                  </a:txBody>
                  <a:tcPr/>
                </a:tc>
                <a:tc>
                  <a:txBody>
                    <a:bodyPr/>
                    <a:lstStyle/>
                    <a:p>
                      <a:pPr marL="0" algn="ctr" defTabSz="914400" rtl="0" eaLnBrk="1" latinLnBrk="0" hangingPunct="1"/>
                      <a:r>
                        <a:rPr lang="en-US" sz="1600" kern="1200" dirty="0">
                          <a:effectLst>
                            <a:outerShdw blurRad="38100" dist="38100" dir="2700000" algn="tl">
                              <a:srgbClr val="000000">
                                <a:alpha val="43137"/>
                              </a:srgbClr>
                            </a:outerShdw>
                          </a:effectLst>
                          <a:latin typeface="Arial Narrow" pitchFamily="34" charset="0"/>
                        </a:rPr>
                        <a:t>Regulatory Compliance</a:t>
                      </a:r>
                      <a:endParaRPr lang="en-IN" sz="1600" kern="1200" dirty="0">
                        <a:solidFill>
                          <a:schemeClr val="tx1"/>
                        </a:solidFill>
                        <a:effectLst>
                          <a:outerShdw blurRad="38100" dist="38100" dir="2700000" algn="tl">
                            <a:srgbClr val="000000">
                              <a:alpha val="43137"/>
                            </a:srgbClr>
                          </a:outerShdw>
                        </a:effectLst>
                        <a:latin typeface="Arial Narrow" pitchFamily="34" charset="0"/>
                        <a:ea typeface="+mn-ea"/>
                        <a:cs typeface="+mn-cs"/>
                      </a:endParaRPr>
                    </a:p>
                  </a:txBody>
                  <a:tcPr/>
                </a:tc>
                <a:extLst>
                  <a:ext uri="{0D108BD9-81ED-4DB2-BD59-A6C34878D82A}">
                    <a16:rowId xmlns:a16="http://schemas.microsoft.com/office/drawing/2014/main" val="10006"/>
                  </a:ext>
                </a:extLst>
              </a:tr>
              <a:tr h="370840">
                <a:tc>
                  <a:txBody>
                    <a:bodyPr/>
                    <a:lstStyle/>
                    <a:p>
                      <a:pPr algn="ctr"/>
                      <a:r>
                        <a:rPr lang="en-US" sz="1400" dirty="0">
                          <a:effectLst>
                            <a:outerShdw blurRad="38100" dist="38100" dir="2700000" algn="tl">
                              <a:srgbClr val="000000">
                                <a:alpha val="43137"/>
                              </a:srgbClr>
                            </a:outerShdw>
                          </a:effectLst>
                          <a:latin typeface="Arial Narrow" pitchFamily="34" charset="0"/>
                        </a:rPr>
                        <a:t>7</a:t>
                      </a:r>
                      <a:endParaRPr lang="en-IN" sz="1400" dirty="0">
                        <a:effectLst>
                          <a:outerShdw blurRad="38100" dist="38100" dir="2700000" algn="tl">
                            <a:srgbClr val="000000">
                              <a:alpha val="43137"/>
                            </a:srgbClr>
                          </a:outerShdw>
                        </a:effectLst>
                        <a:latin typeface="Arial Narrow" pitchFamily="34" charset="0"/>
                      </a:endParaRPr>
                    </a:p>
                  </a:txBody>
                  <a:tcPr/>
                </a:tc>
                <a:tc>
                  <a:txBody>
                    <a:bodyPr/>
                    <a:lstStyle/>
                    <a:p>
                      <a:r>
                        <a:rPr lang="en-IN" sz="1400" u="none" strike="noStrike" kern="1200" baseline="0" dirty="0">
                          <a:latin typeface="Arial Narrow" pitchFamily="34" charset="0"/>
                        </a:rPr>
                        <a:t>Meeting responsibility to </a:t>
                      </a:r>
                      <a:r>
                        <a:rPr lang="en-IN" sz="1400" b="1" u="sng" strike="noStrike" kern="1200" baseline="0" dirty="0">
                          <a:effectLst/>
                          <a:latin typeface="Arial Narrow" pitchFamily="34" charset="0"/>
                        </a:rPr>
                        <a:t>shareholders</a:t>
                      </a:r>
                      <a:endParaRPr lang="en-IN" sz="1200" b="1" u="sng" dirty="0">
                        <a:effectLst/>
                        <a:latin typeface="Arial Narrow" pitchFamily="34" charset="0"/>
                      </a:endParaRPr>
                    </a:p>
                  </a:txBody>
                  <a:tcPr/>
                </a:tc>
                <a:tc>
                  <a:txBody>
                    <a:bodyPr/>
                    <a:lstStyle/>
                    <a:p>
                      <a:pPr marL="0" algn="ctr" defTabSz="914400" rtl="0" eaLnBrk="1" latinLnBrk="0" hangingPunct="1"/>
                      <a:r>
                        <a:rPr lang="en-US" sz="1600" kern="1200" dirty="0">
                          <a:effectLst>
                            <a:outerShdw blurRad="38100" dist="38100" dir="2700000" algn="tl">
                              <a:srgbClr val="000000">
                                <a:alpha val="43137"/>
                              </a:srgbClr>
                            </a:outerShdw>
                          </a:effectLst>
                          <a:latin typeface="Arial Narrow" pitchFamily="34" charset="0"/>
                        </a:rPr>
                        <a:t>1:3 Share Dividend</a:t>
                      </a:r>
                      <a:endParaRPr lang="en-IN" sz="1600" kern="1200" dirty="0">
                        <a:solidFill>
                          <a:schemeClr val="tx1"/>
                        </a:solidFill>
                        <a:effectLst>
                          <a:outerShdw blurRad="38100" dist="38100" dir="2700000" algn="tl">
                            <a:srgbClr val="000000">
                              <a:alpha val="43137"/>
                            </a:srgbClr>
                          </a:outerShdw>
                        </a:effectLst>
                        <a:latin typeface="Arial Narrow" pitchFamily="34" charset="0"/>
                        <a:ea typeface="+mn-ea"/>
                        <a:cs typeface="+mn-cs"/>
                      </a:endParaRPr>
                    </a:p>
                  </a:txBody>
                  <a:tcPr/>
                </a:tc>
                <a:extLst>
                  <a:ext uri="{0D108BD9-81ED-4DB2-BD59-A6C34878D82A}">
                    <a16:rowId xmlns:a16="http://schemas.microsoft.com/office/drawing/2014/main" val="10007"/>
                  </a:ext>
                </a:extLst>
              </a:tr>
              <a:tr h="370840">
                <a:tc>
                  <a:txBody>
                    <a:bodyPr/>
                    <a:lstStyle/>
                    <a:p>
                      <a:pPr algn="ctr"/>
                      <a:r>
                        <a:rPr lang="en-US" sz="1400" dirty="0">
                          <a:effectLst>
                            <a:outerShdw blurRad="38100" dist="38100" dir="2700000" algn="tl">
                              <a:srgbClr val="000000">
                                <a:alpha val="43137"/>
                              </a:srgbClr>
                            </a:outerShdw>
                          </a:effectLst>
                          <a:latin typeface="Arial Narrow" pitchFamily="34" charset="0"/>
                        </a:rPr>
                        <a:t>8</a:t>
                      </a:r>
                      <a:endParaRPr lang="en-IN" sz="1400" dirty="0">
                        <a:effectLst>
                          <a:outerShdw blurRad="38100" dist="38100" dir="2700000" algn="tl">
                            <a:srgbClr val="000000">
                              <a:alpha val="43137"/>
                            </a:srgbClr>
                          </a:outerShdw>
                        </a:effectLst>
                        <a:latin typeface="Arial Narrow" pitchFamily="34" charset="0"/>
                      </a:endParaRPr>
                    </a:p>
                  </a:txBody>
                  <a:tcPr/>
                </a:tc>
                <a:tc>
                  <a:txBody>
                    <a:bodyPr/>
                    <a:lstStyle/>
                    <a:p>
                      <a:r>
                        <a:rPr lang="en-IN" sz="1400" u="none" strike="noStrike" kern="1200" baseline="0" dirty="0">
                          <a:latin typeface="Arial Narrow" pitchFamily="34" charset="0"/>
                        </a:rPr>
                        <a:t>Managing </a:t>
                      </a:r>
                      <a:r>
                        <a:rPr lang="en-IN" sz="1400" b="1" u="sng" strike="noStrike" kern="1200" baseline="0" dirty="0">
                          <a:effectLst/>
                          <a:latin typeface="Arial Narrow" pitchFamily="34" charset="0"/>
                        </a:rPr>
                        <a:t>market position</a:t>
                      </a:r>
                      <a:endParaRPr lang="en-IN" sz="1200" b="1" u="sng" dirty="0">
                        <a:effectLst/>
                        <a:latin typeface="Arial Narrow" pitchFamily="34" charset="0"/>
                      </a:endParaRPr>
                    </a:p>
                  </a:txBody>
                  <a:tcPr/>
                </a:tc>
                <a:tc>
                  <a:txBody>
                    <a:bodyPr/>
                    <a:lstStyle/>
                    <a:p>
                      <a:pPr marL="0" algn="ctr" defTabSz="914400" rtl="0" eaLnBrk="1" latinLnBrk="0" hangingPunct="1"/>
                      <a:r>
                        <a:rPr lang="en-US" sz="1600" kern="1200" dirty="0">
                          <a:effectLst>
                            <a:outerShdw blurRad="38100" dist="38100" dir="2700000" algn="tl">
                              <a:srgbClr val="000000">
                                <a:alpha val="43137"/>
                              </a:srgbClr>
                            </a:outerShdw>
                          </a:effectLst>
                          <a:latin typeface="Arial Narrow" pitchFamily="34" charset="0"/>
                        </a:rPr>
                        <a:t>IPR - 50 Design Registrations</a:t>
                      </a:r>
                      <a:endParaRPr lang="en-IN" sz="1600" kern="1200" dirty="0">
                        <a:solidFill>
                          <a:schemeClr val="tx1"/>
                        </a:solidFill>
                        <a:effectLst>
                          <a:outerShdw blurRad="38100" dist="38100" dir="2700000" algn="tl">
                            <a:srgbClr val="000000">
                              <a:alpha val="43137"/>
                            </a:srgbClr>
                          </a:outerShdw>
                        </a:effectLst>
                        <a:latin typeface="Arial Narrow" pitchFamily="34" charset="0"/>
                        <a:ea typeface="+mn-ea"/>
                        <a:cs typeface="+mn-cs"/>
                      </a:endParaRPr>
                    </a:p>
                  </a:txBody>
                  <a:tcPr/>
                </a:tc>
                <a:extLst>
                  <a:ext uri="{0D108BD9-81ED-4DB2-BD59-A6C34878D82A}">
                    <a16:rowId xmlns:a16="http://schemas.microsoft.com/office/drawing/2014/main" val="10008"/>
                  </a:ext>
                </a:extLst>
              </a:tr>
              <a:tr h="370840">
                <a:tc>
                  <a:txBody>
                    <a:bodyPr/>
                    <a:lstStyle/>
                    <a:p>
                      <a:pPr algn="ctr"/>
                      <a:r>
                        <a:rPr lang="en-US" sz="1400" dirty="0">
                          <a:effectLst>
                            <a:outerShdw blurRad="38100" dist="38100" dir="2700000" algn="tl">
                              <a:srgbClr val="000000">
                                <a:alpha val="43137"/>
                              </a:srgbClr>
                            </a:outerShdw>
                          </a:effectLst>
                          <a:latin typeface="Arial Narrow" pitchFamily="34" charset="0"/>
                        </a:rPr>
                        <a:t>9</a:t>
                      </a:r>
                      <a:endParaRPr lang="en-IN" sz="1400" dirty="0">
                        <a:effectLst>
                          <a:outerShdw blurRad="38100" dist="38100" dir="2700000" algn="tl">
                            <a:srgbClr val="000000">
                              <a:alpha val="43137"/>
                            </a:srgbClr>
                          </a:outerShdw>
                        </a:effectLst>
                        <a:latin typeface="Arial Narrow" pitchFamily="34" charset="0"/>
                      </a:endParaRPr>
                    </a:p>
                  </a:txBody>
                  <a:tcPr/>
                </a:tc>
                <a:tc>
                  <a:txBody>
                    <a:bodyPr/>
                    <a:lstStyle/>
                    <a:p>
                      <a:r>
                        <a:rPr lang="en-IN" sz="1400" u="none" strike="noStrike" kern="1200" baseline="0" dirty="0">
                          <a:latin typeface="Arial Narrow" pitchFamily="34" charset="0"/>
                        </a:rPr>
                        <a:t>Improving </a:t>
                      </a:r>
                      <a:r>
                        <a:rPr lang="en-IN" sz="1400" b="1" u="sng" strike="noStrike" kern="1200" baseline="0" dirty="0">
                          <a:effectLst/>
                          <a:latin typeface="Arial Narrow" pitchFamily="34" charset="0"/>
                        </a:rPr>
                        <a:t>business processes</a:t>
                      </a:r>
                      <a:endParaRPr lang="en-IN" sz="1200" b="1" u="sng" dirty="0">
                        <a:effectLst/>
                        <a:latin typeface="Arial Narrow" pitchFamily="34" charset="0"/>
                      </a:endParaRPr>
                    </a:p>
                  </a:txBody>
                  <a:tcPr/>
                </a:tc>
                <a:tc>
                  <a:txBody>
                    <a:bodyPr/>
                    <a:lstStyle/>
                    <a:p>
                      <a:pPr marL="0" algn="ctr" defTabSz="914400" rtl="0" eaLnBrk="1" latinLnBrk="0" hangingPunct="1"/>
                      <a:r>
                        <a:rPr lang="en-US" sz="1600" kern="1200" dirty="0">
                          <a:effectLst>
                            <a:outerShdw blurRad="38100" dist="38100" dir="2700000" algn="tl">
                              <a:srgbClr val="000000">
                                <a:alpha val="43137"/>
                              </a:srgbClr>
                            </a:outerShdw>
                          </a:effectLst>
                          <a:latin typeface="Arial Narrow" pitchFamily="34" charset="0"/>
                        </a:rPr>
                        <a:t>Productivity Improvement</a:t>
                      </a:r>
                      <a:endParaRPr lang="en-IN" sz="1600" kern="1200" dirty="0">
                        <a:solidFill>
                          <a:schemeClr val="tx1"/>
                        </a:solidFill>
                        <a:effectLst>
                          <a:outerShdw blurRad="38100" dist="38100" dir="2700000" algn="tl">
                            <a:srgbClr val="000000">
                              <a:alpha val="43137"/>
                            </a:srgbClr>
                          </a:outerShdw>
                        </a:effectLst>
                        <a:latin typeface="Arial Narrow" pitchFamily="34" charset="0"/>
                        <a:ea typeface="+mn-ea"/>
                        <a:cs typeface="+mn-cs"/>
                      </a:endParaRPr>
                    </a:p>
                  </a:txBody>
                  <a:tcPr/>
                </a:tc>
                <a:extLst>
                  <a:ext uri="{0D108BD9-81ED-4DB2-BD59-A6C34878D82A}">
                    <a16:rowId xmlns:a16="http://schemas.microsoft.com/office/drawing/2014/main" val="10009"/>
                  </a:ext>
                </a:extLst>
              </a:tr>
              <a:tr h="370840">
                <a:tc>
                  <a:txBody>
                    <a:bodyPr/>
                    <a:lstStyle/>
                    <a:p>
                      <a:pPr algn="ctr"/>
                      <a:r>
                        <a:rPr lang="en-US" sz="1400" dirty="0">
                          <a:effectLst>
                            <a:outerShdw blurRad="38100" dist="38100" dir="2700000" algn="tl">
                              <a:srgbClr val="000000">
                                <a:alpha val="43137"/>
                              </a:srgbClr>
                            </a:outerShdw>
                          </a:effectLst>
                          <a:latin typeface="Arial Narrow" pitchFamily="34" charset="0"/>
                        </a:rPr>
                        <a:t>10</a:t>
                      </a:r>
                      <a:endParaRPr lang="en-IN" sz="1400" dirty="0">
                        <a:effectLst>
                          <a:outerShdw blurRad="38100" dist="38100" dir="2700000" algn="tl">
                            <a:srgbClr val="000000">
                              <a:alpha val="43137"/>
                            </a:srgbClr>
                          </a:outerShdw>
                        </a:effectLst>
                        <a:latin typeface="Arial Narrow" pitchFamily="34" charset="0"/>
                      </a:endParaRPr>
                    </a:p>
                  </a:txBody>
                  <a:tcPr/>
                </a:tc>
                <a:tc>
                  <a:txBody>
                    <a:bodyPr/>
                    <a:lstStyle/>
                    <a:p>
                      <a:r>
                        <a:rPr lang="en-IN" sz="1400" u="none" strike="noStrike" kern="1200" baseline="0" dirty="0">
                          <a:latin typeface="Arial Narrow" pitchFamily="34" charset="0"/>
                        </a:rPr>
                        <a:t>Managing the </a:t>
                      </a:r>
                      <a:r>
                        <a:rPr lang="en-IN" sz="1400" b="1" u="sng" strike="noStrike" kern="1200" baseline="0" dirty="0">
                          <a:effectLst/>
                          <a:latin typeface="Arial Narrow" pitchFamily="34" charset="0"/>
                        </a:rPr>
                        <a:t>quality and reputation </a:t>
                      </a:r>
                      <a:r>
                        <a:rPr lang="en-IN" sz="1400" u="none" strike="noStrike" kern="1200" baseline="0" dirty="0">
                          <a:latin typeface="Arial Narrow" pitchFamily="34" charset="0"/>
                        </a:rPr>
                        <a:t>of products</a:t>
                      </a:r>
                      <a:endParaRPr lang="en-IN" sz="1200" dirty="0">
                        <a:latin typeface="Arial Narrow" pitchFamily="34" charset="0"/>
                      </a:endParaRPr>
                    </a:p>
                  </a:txBody>
                  <a:tcPr/>
                </a:tc>
                <a:tc>
                  <a:txBody>
                    <a:bodyPr/>
                    <a:lstStyle/>
                    <a:p>
                      <a:pPr marL="0" algn="ctr" defTabSz="914400" rtl="0" eaLnBrk="1" latinLnBrk="0" hangingPunct="1"/>
                      <a:r>
                        <a:rPr lang="en-US" sz="1600" kern="1200" dirty="0">
                          <a:effectLst>
                            <a:outerShdw blurRad="38100" dist="38100" dir="2700000" algn="tl">
                              <a:srgbClr val="000000">
                                <a:alpha val="43137"/>
                              </a:srgbClr>
                            </a:outerShdw>
                          </a:effectLst>
                          <a:latin typeface="Arial Narrow" pitchFamily="34" charset="0"/>
                        </a:rPr>
                        <a:t>Automated Testing Strategy</a:t>
                      </a:r>
                      <a:endParaRPr lang="en-IN" sz="1600" kern="1200" dirty="0">
                        <a:solidFill>
                          <a:schemeClr val="tx1"/>
                        </a:solidFill>
                        <a:effectLst>
                          <a:outerShdw blurRad="38100" dist="38100" dir="2700000" algn="tl">
                            <a:srgbClr val="000000">
                              <a:alpha val="43137"/>
                            </a:srgbClr>
                          </a:outerShdw>
                        </a:effectLst>
                        <a:latin typeface="Arial Narrow" pitchFamily="34" charset="0"/>
                        <a:ea typeface="+mn-ea"/>
                        <a:cs typeface="+mn-cs"/>
                      </a:endParaRPr>
                    </a:p>
                  </a:txBody>
                  <a:tcPr/>
                </a:tc>
                <a:extLst>
                  <a:ext uri="{0D108BD9-81ED-4DB2-BD59-A6C34878D82A}">
                    <a16:rowId xmlns:a16="http://schemas.microsoft.com/office/drawing/2014/main" val="10010"/>
                  </a:ext>
                </a:extLst>
              </a:tr>
              <a:tr h="370840">
                <a:tc>
                  <a:txBody>
                    <a:bodyPr/>
                    <a:lstStyle/>
                    <a:p>
                      <a:pPr algn="ctr"/>
                      <a:r>
                        <a:rPr lang="en-US" sz="1400" dirty="0">
                          <a:effectLst>
                            <a:outerShdw blurRad="38100" dist="38100" dir="2700000" algn="tl">
                              <a:srgbClr val="000000">
                                <a:alpha val="43137"/>
                              </a:srgbClr>
                            </a:outerShdw>
                          </a:effectLst>
                          <a:latin typeface="Arial Narrow" pitchFamily="34" charset="0"/>
                        </a:rPr>
                        <a:t>11</a:t>
                      </a:r>
                      <a:endParaRPr lang="en-IN" sz="1400" dirty="0">
                        <a:effectLst>
                          <a:outerShdw blurRad="38100" dist="38100" dir="2700000" algn="tl">
                            <a:srgbClr val="000000">
                              <a:alpha val="43137"/>
                            </a:srgbClr>
                          </a:outerShdw>
                        </a:effectLst>
                        <a:latin typeface="Arial Narrow" pitchFamily="34" charset="0"/>
                      </a:endParaRPr>
                    </a:p>
                  </a:txBody>
                  <a:tcPr/>
                </a:tc>
                <a:tc>
                  <a:txBody>
                    <a:bodyPr/>
                    <a:lstStyle/>
                    <a:p>
                      <a:r>
                        <a:rPr lang="en-IN" sz="1400" u="none" strike="noStrike" kern="1200" baseline="0" dirty="0">
                          <a:latin typeface="Arial Narrow" pitchFamily="34" charset="0"/>
                        </a:rPr>
                        <a:t>Managing change in </a:t>
                      </a:r>
                      <a:r>
                        <a:rPr lang="en-IN" sz="1400" b="1" u="sng" strike="noStrike" kern="1200" baseline="0" dirty="0">
                          <a:effectLst/>
                          <a:latin typeface="Arial Narrow" pitchFamily="34" charset="0"/>
                        </a:rPr>
                        <a:t>environmental factors</a:t>
                      </a:r>
                      <a:endParaRPr lang="en-IN" sz="1200" b="1" u="sng" dirty="0">
                        <a:effectLst/>
                        <a:latin typeface="Arial Narrow" pitchFamily="34" charset="0"/>
                      </a:endParaRPr>
                    </a:p>
                  </a:txBody>
                  <a:tcPr/>
                </a:tc>
                <a:tc>
                  <a:txBody>
                    <a:bodyPr/>
                    <a:lstStyle/>
                    <a:p>
                      <a:pPr marL="0" algn="ctr" defTabSz="914400" rtl="0" eaLnBrk="1" latinLnBrk="0" hangingPunct="1"/>
                      <a:r>
                        <a:rPr lang="en-US" sz="1600" kern="1200" dirty="0">
                          <a:effectLst>
                            <a:outerShdw blurRad="38100" dist="38100" dir="2700000" algn="tl">
                              <a:srgbClr val="000000">
                                <a:alpha val="43137"/>
                              </a:srgbClr>
                            </a:outerShdw>
                          </a:effectLst>
                          <a:latin typeface="Arial Narrow" pitchFamily="34" charset="0"/>
                        </a:rPr>
                        <a:t>US Dollar Volatility</a:t>
                      </a:r>
                      <a:endParaRPr lang="en-IN" sz="1600" kern="1200" dirty="0">
                        <a:solidFill>
                          <a:schemeClr val="tx1"/>
                        </a:solidFill>
                        <a:effectLst>
                          <a:outerShdw blurRad="38100" dist="38100" dir="2700000" algn="tl">
                            <a:srgbClr val="000000">
                              <a:alpha val="43137"/>
                            </a:srgbClr>
                          </a:outerShdw>
                        </a:effectLst>
                        <a:latin typeface="Arial Narrow" pitchFamily="34" charset="0"/>
                        <a:ea typeface="+mn-ea"/>
                        <a:cs typeface="+mn-cs"/>
                      </a:endParaRPr>
                    </a:p>
                  </a:txBody>
                  <a:tcPr/>
                </a:tc>
                <a:extLst>
                  <a:ext uri="{0D108BD9-81ED-4DB2-BD59-A6C34878D82A}">
                    <a16:rowId xmlns:a16="http://schemas.microsoft.com/office/drawing/2014/main" val="10011"/>
                  </a:ext>
                </a:extLst>
              </a:tr>
            </a:tbl>
          </a:graphicData>
        </a:graphic>
      </p:graphicFrame>
      <p:sp>
        <p:nvSpPr>
          <p:cNvPr id="8" name="Title 1">
            <a:extLst>
              <a:ext uri="{FF2B5EF4-FFF2-40B4-BE49-F238E27FC236}">
                <a16:creationId xmlns:a16="http://schemas.microsoft.com/office/drawing/2014/main" id="{DCBE6809-EC02-D2FA-9320-13C8C248052C}"/>
              </a:ext>
            </a:extLst>
          </p:cNvPr>
          <p:cNvSpPr>
            <a:spLocks noGrp="1"/>
          </p:cNvSpPr>
          <p:nvPr>
            <p:ph type="title"/>
          </p:nvPr>
        </p:nvSpPr>
        <p:spPr>
          <a:xfrm>
            <a:off x="308298" y="200823"/>
            <a:ext cx="5698976" cy="706090"/>
          </a:xfrm>
          <a:ln>
            <a:noFill/>
          </a:ln>
        </p:spPr>
        <p:style>
          <a:lnRef idx="2">
            <a:schemeClr val="accent2"/>
          </a:lnRef>
          <a:fillRef idx="1">
            <a:schemeClr val="lt1"/>
          </a:fillRef>
          <a:effectRef idx="0">
            <a:schemeClr val="accent2"/>
          </a:effectRef>
          <a:fontRef idx="minor">
            <a:schemeClr val="dk1"/>
          </a:fontRef>
        </p:style>
        <p:txBody>
          <a:bodyPr>
            <a:noAutofit/>
          </a:bodyPr>
          <a:lstStyle/>
          <a:p>
            <a:pPr algn="l"/>
            <a:r>
              <a:rPr lang="en-US" sz="2800" b="1" dirty="0">
                <a:latin typeface="Arial" panose="020B0604020202020204" pitchFamily="34" charset="0"/>
                <a:cs typeface="Arial" panose="020B0604020202020204" pitchFamily="34" charset="0"/>
              </a:rPr>
              <a:t>ASR from Business GOALS</a:t>
            </a:r>
            <a:endParaRPr lang="en-IN" sz="2800" b="1"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E61DFAB3-420E-EF23-A8D8-CE164FE5B274}"/>
              </a:ext>
            </a:extLst>
          </p:cNvPr>
          <p:cNvSpPr txBox="1"/>
          <p:nvPr/>
        </p:nvSpPr>
        <p:spPr>
          <a:xfrm>
            <a:off x="251520" y="905634"/>
            <a:ext cx="8064896" cy="369332"/>
          </a:xfrm>
          <a:prstGeom prst="rect">
            <a:avLst/>
          </a:prstGeom>
          <a:noFill/>
        </p:spPr>
        <p:txBody>
          <a:bodyPr wrap="square" rtlCol="0">
            <a:spAutoFit/>
          </a:bodyPr>
          <a:lstStyle/>
          <a:p>
            <a:pPr algn="ctr"/>
            <a:r>
              <a:rPr lang="en-US" b="1" dirty="0">
                <a:solidFill>
                  <a:srgbClr val="FF0000"/>
                </a:solidFill>
                <a:latin typeface="Arial" panose="020B0604020202020204" pitchFamily="34" charset="0"/>
                <a:cs typeface="Arial" panose="020B0604020202020204" pitchFamily="34" charset="0"/>
              </a:rPr>
              <a:t>Format : “X” to “Y” by when? : “X “ - Current State : “Y”  - Future state</a:t>
            </a:r>
            <a:endParaRPr lang="en-IN" b="1" dirty="0">
              <a:solidFill>
                <a:srgbClr val="FF0000"/>
              </a:solidFill>
              <a:latin typeface="Arial" panose="020B0604020202020204" pitchFamily="34" charset="0"/>
              <a:cs typeface="Arial" panose="020B0604020202020204" pitchFamily="34" charset="0"/>
            </a:endParaRPr>
          </a:p>
        </p:txBody>
      </p:sp>
      <p:sp>
        <p:nvSpPr>
          <p:cNvPr id="2" name="Date Placeholder 1">
            <a:extLst>
              <a:ext uri="{FF2B5EF4-FFF2-40B4-BE49-F238E27FC236}">
                <a16:creationId xmlns:a16="http://schemas.microsoft.com/office/drawing/2014/main" id="{A339A4D0-DD16-25B8-C1F0-57471795BE2F}"/>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19956650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74638"/>
            <a:ext cx="8382000" cy="1143000"/>
          </a:xfrm>
        </p:spPr>
        <p:style>
          <a:lnRef idx="2">
            <a:schemeClr val="dk1"/>
          </a:lnRef>
          <a:fillRef idx="1">
            <a:schemeClr val="lt1"/>
          </a:fillRef>
          <a:effectRef idx="0">
            <a:schemeClr val="dk1"/>
          </a:effectRef>
          <a:fontRef idx="minor">
            <a:schemeClr val="dk1"/>
          </a:fontRef>
        </p:style>
        <p:txBody>
          <a:bodyPr>
            <a:normAutofit fontScale="90000"/>
          </a:bodyPr>
          <a:lstStyle/>
          <a:p>
            <a:pPr algn="l"/>
            <a:br>
              <a:rPr lang="en-IN" sz="4000" b="1" dirty="0">
                <a:solidFill>
                  <a:srgbClr val="0070C0"/>
                </a:solidFill>
                <a:effectLst>
                  <a:outerShdw blurRad="38100" dist="38100" dir="2700000" algn="tl">
                    <a:srgbClr val="000000">
                      <a:alpha val="43137"/>
                    </a:srgbClr>
                  </a:outerShdw>
                </a:effectLst>
                <a:latin typeface="Arial Narrow" pitchFamily="34" charset="0"/>
              </a:rPr>
            </a:br>
            <a:r>
              <a:rPr lang="en-IN" sz="4000" b="1" dirty="0">
                <a:solidFill>
                  <a:schemeClr val="tx1"/>
                </a:solidFill>
                <a:latin typeface="Quire Sans" panose="020B0502040204020203" pitchFamily="34" charset="0"/>
                <a:cs typeface="Quire Sans" panose="020B0502040204020203" pitchFamily="34" charset="0"/>
              </a:rPr>
              <a:t>Example of Business Goal: BHIM</a:t>
            </a:r>
            <a:br>
              <a:rPr lang="en-IN" dirty="0"/>
            </a:br>
            <a:endParaRPr lang="en-IN" dirty="0"/>
          </a:p>
        </p:txBody>
      </p:sp>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18</a:t>
            </a:fld>
            <a:endParaRPr lang="en-IN"/>
          </a:p>
        </p:txBody>
      </p:sp>
      <p:pic>
        <p:nvPicPr>
          <p:cNvPr id="6" name="Picture 4"/>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203848" y="1628800"/>
            <a:ext cx="5389406"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Content Placeholder 1"/>
          <p:cNvSpPr txBox="1">
            <a:spLocks/>
          </p:cNvSpPr>
          <p:nvPr/>
        </p:nvSpPr>
        <p:spPr>
          <a:xfrm>
            <a:off x="304800" y="1628800"/>
            <a:ext cx="2819400" cy="4464496"/>
          </a:xfrm>
          <a:prstGeom prst="rect">
            <a:avLst/>
          </a:prstGeom>
        </p:spPr>
        <p:style>
          <a:lnRef idx="2">
            <a:schemeClr val="accent2"/>
          </a:lnRef>
          <a:fillRef idx="1">
            <a:schemeClr val="lt1"/>
          </a:fillRef>
          <a:effectRef idx="0">
            <a:schemeClr val="accent2"/>
          </a:effectRef>
          <a:fontRef idx="minor">
            <a:schemeClr val="dk1"/>
          </a:fontRef>
        </p:style>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fontAlgn="base">
              <a:spcAft>
                <a:spcPct val="0"/>
              </a:spcAft>
              <a:buNone/>
              <a:defRPr/>
            </a:pPr>
            <a:r>
              <a:rPr lang="en-IN" altLang="en-US" sz="1800" dirty="0">
                <a:latin typeface="Arial Narrow" pitchFamily="34" charset="0"/>
              </a:rPr>
              <a:t>Examples of business goals:</a:t>
            </a:r>
          </a:p>
          <a:p>
            <a:pPr algn="just" fontAlgn="base">
              <a:spcAft>
                <a:spcPct val="0"/>
              </a:spcAft>
              <a:defRPr/>
            </a:pPr>
            <a:endParaRPr lang="en-IN" altLang="en-US" sz="1800" dirty="0">
              <a:latin typeface="Arial Narrow" pitchFamily="34" charset="0"/>
            </a:endParaRPr>
          </a:p>
          <a:p>
            <a:pPr algn="just" fontAlgn="base">
              <a:spcAft>
                <a:spcPct val="0"/>
              </a:spcAft>
              <a:defRPr/>
            </a:pPr>
            <a:r>
              <a:rPr lang="en-IN" altLang="en-US" sz="1800" b="1" dirty="0">
                <a:latin typeface="Arial Narrow" pitchFamily="34" charset="0"/>
              </a:rPr>
              <a:t>Govt. wanted to speed-up cashless transactions</a:t>
            </a:r>
          </a:p>
          <a:p>
            <a:pPr algn="just" fontAlgn="base">
              <a:spcAft>
                <a:spcPct val="0"/>
              </a:spcAft>
              <a:defRPr/>
            </a:pPr>
            <a:endParaRPr lang="en-IN" altLang="en-US" sz="1800" dirty="0">
              <a:latin typeface="Arial Narrow" pitchFamily="34" charset="0"/>
            </a:endParaRPr>
          </a:p>
          <a:p>
            <a:pPr algn="just" fontAlgn="base">
              <a:spcAft>
                <a:spcPct val="0"/>
              </a:spcAft>
              <a:defRPr/>
            </a:pPr>
            <a:r>
              <a:rPr lang="en-IN" altLang="en-US" sz="1800" dirty="0">
                <a:latin typeface="Arial Narrow" pitchFamily="34" charset="0"/>
              </a:rPr>
              <a:t>So Government introduced BHIM app</a:t>
            </a:r>
          </a:p>
          <a:p>
            <a:pPr algn="just" fontAlgn="base">
              <a:spcAft>
                <a:spcPct val="0"/>
              </a:spcAft>
              <a:defRPr/>
            </a:pPr>
            <a:endParaRPr lang="en-IN" altLang="en-US" sz="1800" dirty="0">
              <a:latin typeface="Arial Narrow" pitchFamily="34" charset="0"/>
            </a:endParaRPr>
          </a:p>
          <a:p>
            <a:pPr marL="0" indent="0" algn="just" fontAlgn="base">
              <a:spcAft>
                <a:spcPct val="0"/>
              </a:spcAft>
              <a:buNone/>
              <a:defRPr/>
            </a:pPr>
            <a:r>
              <a:rPr lang="en-IN" altLang="en-US" sz="1800" dirty="0">
                <a:latin typeface="Arial Narrow" pitchFamily="34" charset="0"/>
              </a:rPr>
              <a:t>This translates into QAs:</a:t>
            </a:r>
          </a:p>
          <a:p>
            <a:pPr algn="just" fontAlgn="base">
              <a:spcAft>
                <a:spcPct val="0"/>
              </a:spcAft>
              <a:defRPr/>
            </a:pPr>
            <a:r>
              <a:rPr lang="en-IN" altLang="en-US" sz="1800" dirty="0">
                <a:solidFill>
                  <a:srgbClr val="FF0000"/>
                </a:solidFill>
                <a:latin typeface="Arial Narrow" pitchFamily="34" charset="0"/>
              </a:rPr>
              <a:t>Usability (easy steps)</a:t>
            </a:r>
          </a:p>
          <a:p>
            <a:pPr algn="just" fontAlgn="base">
              <a:spcAft>
                <a:spcPct val="0"/>
              </a:spcAft>
              <a:defRPr/>
            </a:pPr>
            <a:r>
              <a:rPr lang="en-IN" altLang="en-US" sz="1800" dirty="0">
                <a:solidFill>
                  <a:srgbClr val="FF0000"/>
                </a:solidFill>
                <a:latin typeface="Arial Narrow" pitchFamily="34" charset="0"/>
              </a:rPr>
              <a:t>Security (3-factors)</a:t>
            </a:r>
          </a:p>
          <a:p>
            <a:pPr fontAlgn="base">
              <a:spcAft>
                <a:spcPct val="0"/>
              </a:spcAft>
              <a:defRPr/>
            </a:pPr>
            <a:endParaRPr lang="en-IN" altLang="en-US" sz="1600" dirty="0"/>
          </a:p>
          <a:p>
            <a:pPr fontAlgn="base">
              <a:spcAft>
                <a:spcPct val="0"/>
              </a:spcAft>
              <a:defRPr/>
            </a:pPr>
            <a:endParaRPr lang="en-IN" altLang="en-US" sz="1600" dirty="0"/>
          </a:p>
        </p:txBody>
      </p:sp>
      <p:pic>
        <p:nvPicPr>
          <p:cNvPr id="8"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5301208"/>
            <a:ext cx="2095500" cy="1181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Date Placeholder 2">
            <a:extLst>
              <a:ext uri="{FF2B5EF4-FFF2-40B4-BE49-F238E27FC236}">
                <a16:creationId xmlns:a16="http://schemas.microsoft.com/office/drawing/2014/main" id="{3F5F6A8C-B343-4FFC-E7B3-5E1FD89A5497}"/>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32892851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62074"/>
          </a:xfrm>
        </p:spPr>
        <p:txBody>
          <a:bodyPr>
            <a:normAutofit fontScale="90000"/>
          </a:bodyPr>
          <a:lstStyle/>
          <a:p>
            <a:pPr algn="l"/>
            <a:r>
              <a:rPr lang="en-US" sz="3200" b="1" dirty="0">
                <a:effectLst>
                  <a:outerShdw blurRad="38100" dist="38100" dir="2700000" algn="tl">
                    <a:srgbClr val="000000">
                      <a:alpha val="43137"/>
                    </a:srgbClr>
                  </a:outerShdw>
                </a:effectLst>
                <a:latin typeface="Arial Narrow" pitchFamily="34" charset="0"/>
              </a:rPr>
              <a:t>Format for Presenting Final Business Goals</a:t>
            </a:r>
            <a:endParaRPr lang="en-IN" sz="3200" b="1" dirty="0">
              <a:effectLst>
                <a:outerShdw blurRad="38100" dist="38100" dir="2700000" algn="tl">
                  <a:srgbClr val="000000">
                    <a:alpha val="43137"/>
                  </a:srgbClr>
                </a:outerShdw>
              </a:effectLst>
              <a:latin typeface="Arial Narrow" pitchFamily="34" charset="0"/>
            </a:endParaRPr>
          </a:p>
        </p:txBody>
      </p:sp>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19</a:t>
            </a:fld>
            <a:endParaRPr lang="en-IN"/>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9456" y="1052736"/>
            <a:ext cx="8787040" cy="4968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Date Placeholder 2">
            <a:extLst>
              <a:ext uri="{FF2B5EF4-FFF2-40B4-BE49-F238E27FC236}">
                <a16:creationId xmlns:a16="http://schemas.microsoft.com/office/drawing/2014/main" id="{64C9FE2C-2249-3EAD-9675-E74119133470}"/>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15021377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7524" y="5301208"/>
            <a:ext cx="8568952" cy="864096"/>
          </a:xfrm>
        </p:spPr>
        <p:style>
          <a:lnRef idx="2">
            <a:schemeClr val="accent2"/>
          </a:lnRef>
          <a:fillRef idx="1">
            <a:schemeClr val="lt1"/>
          </a:fillRef>
          <a:effectRef idx="0">
            <a:schemeClr val="accent2"/>
          </a:effectRef>
          <a:fontRef idx="minor">
            <a:schemeClr val="dk1"/>
          </a:fontRef>
        </p:style>
        <p:txBody>
          <a:bodyPr>
            <a:noAutofit/>
          </a:bodyPr>
          <a:lstStyle/>
          <a:p>
            <a:r>
              <a:rPr lang="en-US" sz="2800" dirty="0">
                <a:latin typeface="Arial Narrow" pitchFamily="34" charset="0"/>
              </a:rPr>
              <a:t>Software Architecture </a:t>
            </a:r>
            <a:r>
              <a:rPr lang="en-US" sz="2400" dirty="0">
                <a:latin typeface="Arial Narrow" pitchFamily="34" charset="0"/>
              </a:rPr>
              <a:t>:</a:t>
            </a:r>
            <a:br>
              <a:rPr lang="en-US" sz="2400" dirty="0">
                <a:latin typeface="Arial Narrow" pitchFamily="34" charset="0"/>
              </a:rPr>
            </a:br>
            <a:r>
              <a:rPr lang="en-US" sz="2800" dirty="0">
                <a:latin typeface="Arial Narrow" pitchFamily="34" charset="0"/>
              </a:rPr>
              <a:t> </a:t>
            </a:r>
            <a:r>
              <a:rPr lang="en-US" sz="2400" dirty="0">
                <a:latin typeface="Arial Narrow" pitchFamily="34" charset="0"/>
              </a:rPr>
              <a:t>Architecturally Significant Requirements (ASR</a:t>
            </a:r>
            <a:r>
              <a:rPr lang="en-US" sz="3200" dirty="0">
                <a:latin typeface="Arial Narrow" pitchFamily="34" charset="0"/>
              </a:rPr>
              <a:t>)</a:t>
            </a:r>
            <a:endParaRPr lang="en-IN" sz="3200" dirty="0">
              <a:solidFill>
                <a:srgbClr val="FF0000"/>
              </a:solidFill>
              <a:latin typeface="Arial Narrow" pitchFamily="34" charset="0"/>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520" y="260648"/>
            <a:ext cx="8568952" cy="48965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008081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435280" cy="922114"/>
          </a:xfrm>
          <a:ln>
            <a:noFill/>
          </a:ln>
        </p:spPr>
        <p:style>
          <a:lnRef idx="2">
            <a:schemeClr val="accent2"/>
          </a:lnRef>
          <a:fillRef idx="1">
            <a:schemeClr val="lt1"/>
          </a:fillRef>
          <a:effectRef idx="0">
            <a:schemeClr val="accent2"/>
          </a:effectRef>
          <a:fontRef idx="minor">
            <a:schemeClr val="dk1"/>
          </a:fontRef>
        </p:style>
        <p:txBody>
          <a:bodyPr>
            <a:normAutofit/>
          </a:bodyPr>
          <a:lstStyle/>
          <a:p>
            <a:pPr algn="l"/>
            <a:r>
              <a:rPr lang="en-US" sz="2400" b="1" dirty="0">
                <a:solidFill>
                  <a:srgbClr val="FF0000"/>
                </a:solidFill>
                <a:latin typeface="Arial" panose="020B0604020202020204" pitchFamily="34" charset="0"/>
                <a:cs typeface="Arial" panose="020B0604020202020204" pitchFamily="34" charset="0"/>
              </a:rPr>
              <a:t>PALM</a:t>
            </a:r>
            <a:r>
              <a:rPr lang="en-US" sz="2400" b="1" dirty="0">
                <a:latin typeface="Arial" panose="020B0604020202020204" pitchFamily="34" charset="0"/>
                <a:cs typeface="Arial" panose="020B0604020202020204" pitchFamily="34" charset="0"/>
              </a:rPr>
              <a:t> : </a:t>
            </a:r>
            <a:r>
              <a:rPr lang="en-IN" sz="2400" b="1" dirty="0">
                <a:latin typeface="Arial" panose="020B0604020202020204" pitchFamily="34" charset="0"/>
                <a:cs typeface="Arial" panose="020B0604020202020204" pitchFamily="34" charset="0"/>
              </a:rPr>
              <a:t>Pedigreed Attribute eLicitation Method</a:t>
            </a:r>
            <a:br>
              <a:rPr lang="en-IN" sz="2400" b="1" dirty="0">
                <a:latin typeface="Arial" panose="020B0604020202020204" pitchFamily="34" charset="0"/>
                <a:cs typeface="Arial" panose="020B0604020202020204" pitchFamily="34" charset="0"/>
              </a:rPr>
            </a:br>
            <a:r>
              <a:rPr lang="en-IN" sz="2400" b="1" dirty="0">
                <a:latin typeface="Arial" panose="020B0604020202020204" pitchFamily="34" charset="0"/>
                <a:cs typeface="Arial" panose="020B0604020202020204" pitchFamily="34" charset="0"/>
              </a:rPr>
              <a:t>Capturing Business Goal</a:t>
            </a:r>
          </a:p>
        </p:txBody>
      </p:sp>
      <p:sp>
        <p:nvSpPr>
          <p:cNvPr id="3" name="Content Placeholder 2"/>
          <p:cNvSpPr>
            <a:spLocks noGrp="1"/>
          </p:cNvSpPr>
          <p:nvPr>
            <p:ph idx="1"/>
          </p:nvPr>
        </p:nvSpPr>
        <p:spPr>
          <a:xfrm>
            <a:off x="457200" y="1600200"/>
            <a:ext cx="8229600" cy="4709120"/>
          </a:xfrm>
          <a:ln>
            <a:noFill/>
          </a:ln>
        </p:spPr>
        <p:style>
          <a:lnRef idx="2">
            <a:schemeClr val="accent2"/>
          </a:lnRef>
          <a:fillRef idx="1">
            <a:schemeClr val="lt1"/>
          </a:fillRef>
          <a:effectRef idx="0">
            <a:schemeClr val="accent2"/>
          </a:effectRef>
          <a:fontRef idx="minor">
            <a:schemeClr val="dk1"/>
          </a:fontRef>
        </p:style>
        <p:txBody>
          <a:bodyPr>
            <a:noAutofit/>
          </a:bodyPr>
          <a:lstStyle/>
          <a:p>
            <a:pPr marL="514350" lvl="0" indent="-514350" algn="just">
              <a:buFont typeface="+mj-lt"/>
              <a:buAutoNum type="arabicPeriod"/>
            </a:pPr>
            <a:r>
              <a:rPr lang="en-IN" sz="1800" b="1" u="sng"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PALM overview presentation</a:t>
            </a:r>
            <a:r>
              <a:rPr lang="en-IN" sz="16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Overview of PALM, the problem it solves, its steps, and its expected outcomes.</a:t>
            </a:r>
          </a:p>
          <a:p>
            <a:pPr marL="514350" lvl="0" indent="-514350" algn="just">
              <a:buFont typeface="+mj-lt"/>
              <a:buAutoNum type="arabicPeriod"/>
            </a:pPr>
            <a:r>
              <a:rPr lang="en-IN" sz="1800" b="1" u="sng"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Business driver’s presentation</a:t>
            </a:r>
            <a:r>
              <a:rPr lang="en-IN" sz="16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Briefing of business drivers by project management. What are the goals of the customer organization for this system? What are the goals of the development organization? </a:t>
            </a:r>
          </a:p>
          <a:p>
            <a:pPr marL="514350" lvl="0" indent="-514350" algn="just">
              <a:buFont typeface="+mj-lt"/>
              <a:buAutoNum type="arabicPeriod"/>
            </a:pPr>
            <a:r>
              <a:rPr lang="en-IN" sz="1800" b="1" u="sng"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Architecture driver’s presentation</a:t>
            </a:r>
            <a:r>
              <a:rPr lang="en-IN" sz="16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Briefing by the architect on the driving business and quality attribute requirements: the ASRs.</a:t>
            </a:r>
          </a:p>
          <a:p>
            <a:pPr marL="514350" lvl="0" indent="-514350" algn="just">
              <a:buFont typeface="+mj-lt"/>
              <a:buAutoNum type="arabicPeriod"/>
            </a:pPr>
            <a:r>
              <a:rPr lang="en-IN" sz="1800" b="1" u="sng"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Business goals elicitation</a:t>
            </a:r>
            <a:r>
              <a:rPr lang="en-IN" sz="16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Using the standard business goal categories to guide discussion, capture the set of important business goals as scenarios, consolidate and prioritize them to identify important Goals.</a:t>
            </a:r>
          </a:p>
          <a:p>
            <a:pPr marL="514350" lvl="0" indent="-514350" algn="just">
              <a:buFont typeface="+mj-lt"/>
              <a:buAutoNum type="arabicPeriod"/>
            </a:pPr>
            <a:r>
              <a:rPr lang="en-IN" sz="1800" b="1" u="sng"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Identification of potential quality attributes from business goals</a:t>
            </a:r>
            <a:r>
              <a:rPr lang="en-IN" sz="16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For each important business goal scenario, participants describe a quality attribute that would help achieve it</a:t>
            </a:r>
          </a:p>
          <a:p>
            <a:pPr marL="514350" lvl="0" indent="-514350" algn="just">
              <a:buFont typeface="+mj-lt"/>
              <a:buAutoNum type="arabicPeriod"/>
            </a:pPr>
            <a:r>
              <a:rPr lang="en-IN" sz="1800" b="1" u="sng"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Assignment of pedigree to existing quality attributes drivers</a:t>
            </a:r>
            <a:r>
              <a:rPr lang="en-IN" sz="16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For each architectural driver named in step 3, we identify which business goals it is there to support. For example: Why is there a 40-millisecond performance requirement? Why not 60 milliseconds? Or 80 milliseconds?</a:t>
            </a:r>
          </a:p>
          <a:p>
            <a:pPr marL="514350" indent="-514350" algn="just">
              <a:buFont typeface="+mj-lt"/>
              <a:buAutoNum type="arabicPeriod"/>
            </a:pPr>
            <a:r>
              <a:rPr lang="en-IN" sz="1800" b="1" u="sng"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Exercise conclusion</a:t>
            </a:r>
            <a:r>
              <a:rPr lang="en-IN" sz="16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Review of results, next steps, and participant feedback</a:t>
            </a:r>
          </a:p>
        </p:txBody>
      </p:sp>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20</a:t>
            </a:fld>
            <a:endParaRPr lang="en-IN"/>
          </a:p>
        </p:txBody>
      </p:sp>
      <p:sp>
        <p:nvSpPr>
          <p:cNvPr id="6" name="TextBox 5"/>
          <p:cNvSpPr txBox="1"/>
          <p:nvPr/>
        </p:nvSpPr>
        <p:spPr>
          <a:xfrm>
            <a:off x="611560" y="1196752"/>
            <a:ext cx="7992888" cy="369332"/>
          </a:xfrm>
          <a:prstGeom prst="rect">
            <a:avLst/>
          </a:prstGeom>
          <a:noFill/>
        </p:spPr>
        <p:txBody>
          <a:bodyPr wrap="square" rtlCol="0">
            <a:spAutoFit/>
          </a:bodyPr>
          <a:lstStyle/>
          <a:p>
            <a:pPr algn="ctr"/>
            <a:r>
              <a:rPr lang="en-US" dirty="0">
                <a:effectLst>
                  <a:outerShdw blurRad="38100" dist="38100" dir="2700000" algn="tl">
                    <a:srgbClr val="000000">
                      <a:alpha val="43137"/>
                    </a:srgbClr>
                  </a:outerShdw>
                </a:effectLst>
                <a:latin typeface="Arial Narrow" pitchFamily="34" charset="0"/>
              </a:rPr>
              <a:t>“</a:t>
            </a:r>
            <a:r>
              <a:rPr lang="en-US" dirty="0">
                <a:solidFill>
                  <a:srgbClr val="FF0000"/>
                </a:solidFill>
                <a:latin typeface="Arial" panose="020B0604020202020204" pitchFamily="34" charset="0"/>
                <a:cs typeface="Arial" panose="020B0604020202020204" pitchFamily="34" charset="0"/>
              </a:rPr>
              <a:t>Pedigree</a:t>
            </a:r>
            <a:r>
              <a:rPr lang="en-US" dirty="0">
                <a:latin typeface="Arial" panose="020B0604020202020204" pitchFamily="34" charset="0"/>
                <a:cs typeface="Arial" panose="020B0604020202020204" pitchFamily="34" charset="0"/>
              </a:rPr>
              <a:t>” means that the business Goal has a </a:t>
            </a:r>
            <a:r>
              <a:rPr lang="en-US" i="1" dirty="0">
                <a:solidFill>
                  <a:srgbClr val="FF0000"/>
                </a:solidFill>
                <a:latin typeface="Arial" panose="020B0604020202020204" pitchFamily="34" charset="0"/>
                <a:cs typeface="Arial" panose="020B0604020202020204" pitchFamily="34" charset="0"/>
              </a:rPr>
              <a:t>strong background</a:t>
            </a:r>
            <a:r>
              <a:rPr lang="en-US" dirty="0">
                <a:latin typeface="Arial" panose="020B0604020202020204" pitchFamily="34" charset="0"/>
                <a:cs typeface="Arial" panose="020B0604020202020204" pitchFamily="34" charset="0"/>
              </a:rPr>
              <a:t>:</a:t>
            </a:r>
            <a:endParaRPr lang="en-IN" dirty="0">
              <a:latin typeface="Arial" panose="020B0604020202020204" pitchFamily="34" charset="0"/>
              <a:cs typeface="Arial" panose="020B0604020202020204" pitchFamily="34" charset="0"/>
            </a:endParaRPr>
          </a:p>
        </p:txBody>
      </p:sp>
      <p:sp>
        <p:nvSpPr>
          <p:cNvPr id="7" name="Date Placeholder 6">
            <a:extLst>
              <a:ext uri="{FF2B5EF4-FFF2-40B4-BE49-F238E27FC236}">
                <a16:creationId xmlns:a16="http://schemas.microsoft.com/office/drawing/2014/main" id="{A362B35A-314D-D811-2F81-670D105DD21E}"/>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36205603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21</a:t>
            </a:fld>
            <a:endParaRPr lang="en-IN"/>
          </a:p>
        </p:txBody>
      </p:sp>
      <p:sp>
        <p:nvSpPr>
          <p:cNvPr id="6" name="Title 1"/>
          <p:cNvSpPr txBox="1">
            <a:spLocks/>
          </p:cNvSpPr>
          <p:nvPr/>
        </p:nvSpPr>
        <p:spPr>
          <a:xfrm>
            <a:off x="200101" y="207472"/>
            <a:ext cx="3322712" cy="562074"/>
          </a:xfrm>
          <a:prstGeom prst="rect">
            <a:avLst/>
          </a:prstGeom>
          <a:ln>
            <a:noFill/>
          </a:ln>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b="1" dirty="0">
                <a:latin typeface="Arial" panose="020B0604020202020204" pitchFamily="34" charset="0"/>
                <a:cs typeface="Arial" panose="020B0604020202020204" pitchFamily="34" charset="0"/>
              </a:rPr>
              <a:t>ASR in Utility Tree</a:t>
            </a:r>
            <a:endParaRPr lang="en-IN" sz="2800" b="1"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C93181AB-9719-7F3C-0950-78EC2D54C11B}"/>
              </a:ext>
            </a:extLst>
          </p:cNvPr>
          <p:cNvSpPr txBox="1"/>
          <p:nvPr/>
        </p:nvSpPr>
        <p:spPr>
          <a:xfrm>
            <a:off x="200100" y="980728"/>
            <a:ext cx="8836395" cy="4247317"/>
          </a:xfrm>
          <a:prstGeom prst="rect">
            <a:avLst/>
          </a:prstGeom>
          <a:noFill/>
        </p:spPr>
        <p:txBody>
          <a:bodyPr wrap="square">
            <a:spAutoFit/>
          </a:bodyPr>
          <a:lstStyle/>
          <a:p>
            <a:pPr marL="285750" indent="-285750" algn="just">
              <a:buFont typeface="Wingdings" panose="05000000000000000000" pitchFamily="2" charset="2"/>
              <a:buChar char="§"/>
            </a:pPr>
            <a:r>
              <a:rPr lang="en-US" dirty="0">
                <a:latin typeface="Arial" panose="020B0604020202020204" pitchFamily="34" charset="0"/>
                <a:cs typeface="Arial" panose="020B0604020202020204" pitchFamily="34" charset="0"/>
              </a:rPr>
              <a:t>An Architecturally Significant Requirement (ASR) in the context of a Utility Tree refers to a critical quality attribute that directly influences the system's architecture. </a:t>
            </a:r>
          </a:p>
          <a:p>
            <a:pPr marL="285750" indent="-285750" algn="just">
              <a:buFont typeface="Wingdings" panose="05000000000000000000" pitchFamily="2" charset="2"/>
              <a:buChar char="§"/>
            </a:pPr>
            <a:r>
              <a:rPr lang="en-US" dirty="0">
                <a:latin typeface="Arial" panose="020B0604020202020204" pitchFamily="34" charset="0"/>
                <a:cs typeface="Arial" panose="020B0604020202020204" pitchFamily="34" charset="0"/>
              </a:rPr>
              <a:t>The Utility Tree is a hierarchical representation used in software architecture to capture and prioritize key quality attributes, breaking them down into more detailed scenarios.</a:t>
            </a:r>
          </a:p>
          <a:p>
            <a:pPr marL="285750" indent="-285750" algn="just">
              <a:buFont typeface="Wingdings" panose="05000000000000000000" pitchFamily="2" charset="2"/>
              <a:buChar char="§"/>
            </a:pPr>
            <a:r>
              <a:rPr lang="en-US" dirty="0">
                <a:latin typeface="Arial" panose="020B0604020202020204" pitchFamily="34" charset="0"/>
                <a:cs typeface="Arial" panose="020B0604020202020204" pitchFamily="34" charset="0"/>
              </a:rPr>
              <a:t>The Utility Tree helps architects and stakeholders systematically explore and refine ASRs.</a:t>
            </a:r>
          </a:p>
          <a:p>
            <a:pPr marL="285750" indent="-285750" algn="just">
              <a:buFont typeface="Wingdings" panose="05000000000000000000" pitchFamily="2" charset="2"/>
              <a:buChar char="§"/>
            </a:pPr>
            <a:r>
              <a:rPr lang="en-US" dirty="0">
                <a:latin typeface="Arial" panose="020B0604020202020204" pitchFamily="34" charset="0"/>
                <a:cs typeface="Arial" panose="020B0604020202020204" pitchFamily="34" charset="0"/>
              </a:rPr>
              <a:t>ASRs Fit into the Utility Tree</a:t>
            </a:r>
          </a:p>
          <a:p>
            <a:pPr marL="742950" lvl="1" indent="-285750" algn="just">
              <a:buFont typeface="Wingdings" panose="05000000000000000000" pitchFamily="2" charset="2"/>
              <a:buChar char="§"/>
            </a:pPr>
            <a:r>
              <a:rPr lang="en-US" dirty="0">
                <a:latin typeface="Arial" panose="020B0604020202020204" pitchFamily="34" charset="0"/>
                <a:cs typeface="Arial" panose="020B0604020202020204" pitchFamily="34" charset="0"/>
              </a:rPr>
              <a:t>Root (Utility) -represents the system's overall utility, which is a measure of how well the system satisfies its stakeholders' needs</a:t>
            </a:r>
          </a:p>
          <a:p>
            <a:pPr marL="742950" lvl="1" indent="-285750" algn="just">
              <a:buFont typeface="Wingdings" panose="05000000000000000000" pitchFamily="2" charset="2"/>
              <a:buChar char="§"/>
            </a:pPr>
            <a:r>
              <a:rPr lang="en-US" dirty="0">
                <a:latin typeface="Arial" panose="020B0604020202020204" pitchFamily="34" charset="0"/>
                <a:cs typeface="Arial" panose="020B0604020202020204" pitchFamily="34" charset="0"/>
              </a:rPr>
              <a:t>Branches (Quality Attributes)-represent key quality attributes such as performance, security, scalability, availability, and more</a:t>
            </a:r>
          </a:p>
          <a:p>
            <a:pPr marL="742950" lvl="1" indent="-285750" algn="just">
              <a:buFont typeface="Wingdings" panose="05000000000000000000" pitchFamily="2" charset="2"/>
              <a:buChar char="§"/>
            </a:pPr>
            <a:r>
              <a:rPr lang="en-US" dirty="0">
                <a:latin typeface="Arial" panose="020B0604020202020204" pitchFamily="34" charset="0"/>
                <a:cs typeface="Arial" panose="020B0604020202020204" pitchFamily="34" charset="0"/>
              </a:rPr>
              <a:t>Leaf Nodes (Quality Scenarios) -Each quality attribute breaks down into more specific scenarios, detailing how the system should behave under certain conditions.</a:t>
            </a:r>
          </a:p>
        </p:txBody>
      </p:sp>
      <p:sp>
        <p:nvSpPr>
          <p:cNvPr id="2" name="Date Placeholder 1">
            <a:extLst>
              <a:ext uri="{FF2B5EF4-FFF2-40B4-BE49-F238E27FC236}">
                <a16:creationId xmlns:a16="http://schemas.microsoft.com/office/drawing/2014/main" id="{D2912740-A2A3-5906-160E-5229883C442E}"/>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20921725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22</a:t>
            </a:fld>
            <a:endParaRPr lang="en-IN"/>
          </a:p>
        </p:txBody>
      </p:sp>
      <p:sp>
        <p:nvSpPr>
          <p:cNvPr id="6" name="Title 1"/>
          <p:cNvSpPr txBox="1">
            <a:spLocks/>
          </p:cNvSpPr>
          <p:nvPr/>
        </p:nvSpPr>
        <p:spPr>
          <a:xfrm>
            <a:off x="200101" y="207472"/>
            <a:ext cx="3322712" cy="562074"/>
          </a:xfrm>
          <a:prstGeom prst="rect">
            <a:avLst/>
          </a:prstGeom>
          <a:ln>
            <a:noFill/>
          </a:ln>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b="1" dirty="0">
                <a:latin typeface="Arial" panose="020B0604020202020204" pitchFamily="34" charset="0"/>
                <a:cs typeface="Arial" panose="020B0604020202020204" pitchFamily="34" charset="0"/>
              </a:rPr>
              <a:t>ASR in Utility Tree</a:t>
            </a:r>
            <a:endParaRPr lang="en-IN" sz="2800" b="1" dirty="0">
              <a:latin typeface="Arial" panose="020B0604020202020204" pitchFamily="34" charset="0"/>
              <a:cs typeface="Arial" panose="020B0604020202020204" pitchFamily="34" charset="0"/>
            </a:endParaRPr>
          </a:p>
        </p:txBody>
      </p:sp>
      <p:graphicFrame>
        <p:nvGraphicFramePr>
          <p:cNvPr id="2" name="Table 1"/>
          <p:cNvGraphicFramePr>
            <a:graphicFrameLocks noGrp="1"/>
          </p:cNvGraphicFramePr>
          <p:nvPr>
            <p:extLst>
              <p:ext uri="{D42A27DB-BD31-4B8C-83A1-F6EECF244321}">
                <p14:modId xmlns:p14="http://schemas.microsoft.com/office/powerpoint/2010/main" val="3645439224"/>
              </p:ext>
            </p:extLst>
          </p:nvPr>
        </p:nvGraphicFramePr>
        <p:xfrm>
          <a:off x="179513" y="980728"/>
          <a:ext cx="8712968" cy="5164440"/>
        </p:xfrm>
        <a:graphic>
          <a:graphicData uri="http://schemas.openxmlformats.org/drawingml/2006/table">
            <a:tbl>
              <a:tblPr firstRow="1" bandRow="1">
                <a:tableStyleId>{5DA37D80-6434-44D0-A028-1B22A696006F}</a:tableStyleId>
              </a:tblPr>
              <a:tblGrid>
                <a:gridCol w="1757236">
                  <a:extLst>
                    <a:ext uri="{9D8B030D-6E8A-4147-A177-3AD203B41FA5}">
                      <a16:colId xmlns:a16="http://schemas.microsoft.com/office/drawing/2014/main" val="20000"/>
                    </a:ext>
                  </a:extLst>
                </a:gridCol>
                <a:gridCol w="2196547">
                  <a:extLst>
                    <a:ext uri="{9D8B030D-6E8A-4147-A177-3AD203B41FA5}">
                      <a16:colId xmlns:a16="http://schemas.microsoft.com/office/drawing/2014/main" val="20001"/>
                    </a:ext>
                  </a:extLst>
                </a:gridCol>
                <a:gridCol w="4759185">
                  <a:extLst>
                    <a:ext uri="{9D8B030D-6E8A-4147-A177-3AD203B41FA5}">
                      <a16:colId xmlns:a16="http://schemas.microsoft.com/office/drawing/2014/main" val="20002"/>
                    </a:ext>
                  </a:extLst>
                </a:gridCol>
              </a:tblGrid>
              <a:tr h="432048">
                <a:tc>
                  <a:txBody>
                    <a:bodyPr/>
                    <a:lstStyle/>
                    <a:p>
                      <a:r>
                        <a:rPr lang="en-US"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Quality Attribute</a:t>
                      </a:r>
                      <a:endParaRPr lang="en-IN"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n-US"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Attribute Refinement</a:t>
                      </a:r>
                      <a:endParaRPr lang="en-IN"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n-US"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ASR</a:t>
                      </a:r>
                      <a:endParaRPr lang="en-IN"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648072">
                <a:tc>
                  <a:txBody>
                    <a:bodyPr/>
                    <a:lstStyle/>
                    <a:p>
                      <a:pPr algn="l"/>
                      <a:r>
                        <a:rPr lang="en-IN" sz="1400" b="1" i="0" u="none" strike="noStrike" baseline="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Performance</a:t>
                      </a:r>
                      <a:endParaRPr lang="en-IN" sz="14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l"/>
                      <a:r>
                        <a:rPr lang="en-IN" sz="1400" b="0" i="0" u="none" strike="noStrike" baseline="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Transaction response time</a:t>
                      </a:r>
                      <a:endParaRPr lang="en-IN"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just"/>
                      <a:r>
                        <a:rPr lang="en-IN" sz="1400" b="0" i="0" u="none" strike="noStrike" kern="1200" baseline="0" dirty="0">
                          <a:solidFill>
                            <a:schemeClr val="tx1"/>
                          </a:solidFill>
                          <a:latin typeface="Arial" panose="020B0604020202020204" pitchFamily="34" charset="0"/>
                          <a:ea typeface="+mn-ea"/>
                          <a:cs typeface="Arial" panose="020B0604020202020204" pitchFamily="34" charset="0"/>
                        </a:rPr>
                        <a:t>A user updates a patient’s account in response to a change-of-address notification while the system is under peak load, and the transaction completes in less than 0.75 second. (H,M)</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1"/>
                  </a:ext>
                </a:extLst>
              </a:tr>
              <a:tr h="648072">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tc>
                  <a:txBody>
                    <a:bodyPr/>
                    <a:lstStyle/>
                    <a:p>
                      <a:pPr algn="just"/>
                      <a:r>
                        <a:rPr lang="en-IN" sz="1400" b="0" i="0" u="none" strike="noStrike" kern="1200" baseline="0" dirty="0">
                          <a:solidFill>
                            <a:schemeClr val="tx1"/>
                          </a:solidFill>
                          <a:latin typeface="Arial" panose="020B0604020202020204" pitchFamily="34" charset="0"/>
                          <a:ea typeface="+mn-ea"/>
                          <a:cs typeface="Arial" panose="020B0604020202020204" pitchFamily="34" charset="0"/>
                        </a:rPr>
                        <a:t>A user updates a patient’s account in response to a change-of-address notification while the system is under double the peak load, and the transaction completes in less than 4 seconds. (L,M)</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2"/>
                  </a:ext>
                </a:extLst>
              </a:tr>
              <a:tr h="648072">
                <a:tc>
                  <a:txBody>
                    <a:bodyPr/>
                    <a:lstStyle/>
                    <a:p>
                      <a:endParaRPr lang="en-IN" sz="1400" dirty="0">
                        <a:latin typeface="Arial" panose="020B0604020202020204" pitchFamily="34" charset="0"/>
                        <a:cs typeface="Arial" panose="020B0604020202020204" pitchFamily="34" charset="0"/>
                      </a:endParaRPr>
                    </a:p>
                  </a:txBody>
                  <a:tcPr/>
                </a:tc>
                <a:tc>
                  <a:txBody>
                    <a:bodyPr/>
                    <a:lstStyle/>
                    <a:p>
                      <a:pPr marL="0" algn="l" defTabSz="914400" rtl="0" eaLnBrk="1" latinLnBrk="0" hangingPunct="1"/>
                      <a:r>
                        <a:rPr lang="en-IN" sz="1400" b="0" i="0" u="none" strike="noStrike" kern="1200" baseline="0" dirty="0">
                          <a:solidFill>
                            <a:schemeClr val="tx1"/>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Throughput</a:t>
                      </a:r>
                    </a:p>
                  </a:txBody>
                  <a:tcPr/>
                </a:tc>
                <a:tc>
                  <a:txBody>
                    <a:bodyPr/>
                    <a:lstStyle/>
                    <a:p>
                      <a:r>
                        <a:rPr lang="en-IN" sz="1400" b="0" i="0" u="none" strike="noStrike" kern="1200" baseline="0" dirty="0">
                          <a:solidFill>
                            <a:schemeClr val="tx1"/>
                          </a:solidFill>
                          <a:latin typeface="Arial" panose="020B0604020202020204" pitchFamily="34" charset="0"/>
                          <a:ea typeface="+mn-ea"/>
                          <a:cs typeface="Arial" panose="020B0604020202020204" pitchFamily="34" charset="0"/>
                        </a:rPr>
                        <a:t>At peak load, the system is able to complete 150 normalized transactions per second. (M,M)</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3"/>
                  </a:ext>
                </a:extLst>
              </a:tr>
              <a:tr h="648072">
                <a:tc>
                  <a:txBody>
                    <a:bodyPr/>
                    <a:lstStyle/>
                    <a:p>
                      <a:r>
                        <a:rPr lang="en-IN" sz="1400" b="1" i="0" u="none" strike="noStrike" kern="1200" baseline="0" dirty="0">
                          <a:solidFill>
                            <a:schemeClr val="tx1"/>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Usability</a:t>
                      </a:r>
                      <a:endParaRPr lang="en-IN" sz="14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n-IN" sz="1400" b="0" i="0" u="none" strike="noStrike" kern="1200" baseline="0" dirty="0">
                          <a:solidFill>
                            <a:schemeClr val="tx1"/>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Proficiency training</a:t>
                      </a:r>
                      <a:endParaRPr lang="en-IN"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just"/>
                      <a:r>
                        <a:rPr lang="en-IN" sz="1400" b="0" i="0" u="none" strike="noStrike" kern="1200" baseline="0" dirty="0">
                          <a:solidFill>
                            <a:schemeClr val="tx1"/>
                          </a:solidFill>
                          <a:latin typeface="Arial" panose="020B0604020202020204" pitchFamily="34" charset="0"/>
                          <a:ea typeface="+mn-ea"/>
                          <a:cs typeface="Arial" panose="020B0604020202020204" pitchFamily="34" charset="0"/>
                        </a:rPr>
                        <a:t>A new hire with two or more years’ experience in the business becomes proficient in Nightingale’s core functions in less than 1 week. (M,L)</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4"/>
                  </a:ext>
                </a:extLst>
              </a:tr>
              <a:tr h="648072">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a:latin typeface="Arial" panose="020B0604020202020204" pitchFamily="34" charset="0"/>
                        <a:cs typeface="Arial" panose="020B0604020202020204" pitchFamily="34" charset="0"/>
                      </a:endParaRPr>
                    </a:p>
                  </a:txBody>
                  <a:tcPr/>
                </a:tc>
                <a:tc>
                  <a:txBody>
                    <a:bodyPr/>
                    <a:lstStyle/>
                    <a:p>
                      <a:pPr algn="just"/>
                      <a:r>
                        <a:rPr lang="en-IN" sz="1400" b="0" i="0" u="none" strike="noStrike" kern="1200" baseline="0" dirty="0">
                          <a:solidFill>
                            <a:schemeClr val="tx1"/>
                          </a:solidFill>
                          <a:latin typeface="Arial" panose="020B0604020202020204" pitchFamily="34" charset="0"/>
                          <a:ea typeface="+mn-ea"/>
                          <a:cs typeface="Arial" panose="020B0604020202020204" pitchFamily="34" charset="0"/>
                        </a:rPr>
                        <a:t>A user in a particular context asks for help, and the system provides help for that context, within 3 seconds. (H,M)</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5"/>
                  </a:ext>
                </a:extLst>
              </a:tr>
              <a:tr h="648072">
                <a:tc>
                  <a:txBody>
                    <a:bodyPr/>
                    <a:lstStyle/>
                    <a:p>
                      <a:endParaRPr lang="en-IN" sz="1400" dirty="0">
                        <a:latin typeface="Arial" panose="020B0604020202020204" pitchFamily="34" charset="0"/>
                        <a:cs typeface="Arial" panose="020B0604020202020204" pitchFamily="34" charset="0"/>
                      </a:endParaRPr>
                    </a:p>
                  </a:txBody>
                  <a:tcPr/>
                </a:tc>
                <a:tc>
                  <a:txBody>
                    <a:bodyPr/>
                    <a:lstStyle/>
                    <a:p>
                      <a:r>
                        <a:rPr lang="en-IN" sz="1400" b="0" i="0" u="none" strike="noStrike" kern="1200" baseline="0" dirty="0">
                          <a:solidFill>
                            <a:schemeClr val="tx1"/>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Normal operations</a:t>
                      </a:r>
                      <a:endParaRPr lang="en-IN"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just"/>
                      <a:r>
                        <a:rPr lang="en-IN" sz="1400" b="0" i="0" u="none" strike="noStrike" kern="1200" baseline="0" dirty="0">
                          <a:solidFill>
                            <a:schemeClr val="tx1"/>
                          </a:solidFill>
                          <a:latin typeface="Arial" panose="020B0604020202020204" pitchFamily="34" charset="0"/>
                          <a:ea typeface="+mn-ea"/>
                          <a:cs typeface="Arial" panose="020B0604020202020204" pitchFamily="34" charset="0"/>
                        </a:rPr>
                        <a:t>A hospital payment officer initiates a payment plan for a patient while interacting with that patient and completes the process without the system introducing delays. (M,M)</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6"/>
                  </a:ext>
                </a:extLst>
              </a:tr>
            </a:tbl>
          </a:graphicData>
        </a:graphic>
      </p:graphicFrame>
      <p:sp>
        <p:nvSpPr>
          <p:cNvPr id="3" name="Date Placeholder 2">
            <a:extLst>
              <a:ext uri="{FF2B5EF4-FFF2-40B4-BE49-F238E27FC236}">
                <a16:creationId xmlns:a16="http://schemas.microsoft.com/office/drawing/2014/main" id="{1718378F-A091-F8D3-D2EE-7440ECBDAF28}"/>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32558977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23</a:t>
            </a:fld>
            <a:endParaRPr lang="en-IN"/>
          </a:p>
        </p:txBody>
      </p:sp>
      <p:graphicFrame>
        <p:nvGraphicFramePr>
          <p:cNvPr id="2" name="Table 1"/>
          <p:cNvGraphicFramePr>
            <a:graphicFrameLocks noGrp="1"/>
          </p:cNvGraphicFramePr>
          <p:nvPr>
            <p:extLst>
              <p:ext uri="{D42A27DB-BD31-4B8C-83A1-F6EECF244321}">
                <p14:modId xmlns:p14="http://schemas.microsoft.com/office/powerpoint/2010/main" val="3389452452"/>
              </p:ext>
            </p:extLst>
          </p:nvPr>
        </p:nvGraphicFramePr>
        <p:xfrm>
          <a:off x="107504" y="764704"/>
          <a:ext cx="8712968" cy="5112568"/>
        </p:xfrm>
        <a:graphic>
          <a:graphicData uri="http://schemas.openxmlformats.org/drawingml/2006/table">
            <a:tbl>
              <a:tblPr firstRow="1" bandRow="1">
                <a:tableStyleId>{5DA37D80-6434-44D0-A028-1B22A696006F}</a:tableStyleId>
              </a:tblPr>
              <a:tblGrid>
                <a:gridCol w="1976891">
                  <a:extLst>
                    <a:ext uri="{9D8B030D-6E8A-4147-A177-3AD203B41FA5}">
                      <a16:colId xmlns:a16="http://schemas.microsoft.com/office/drawing/2014/main" val="20000"/>
                    </a:ext>
                  </a:extLst>
                </a:gridCol>
                <a:gridCol w="1976892">
                  <a:extLst>
                    <a:ext uri="{9D8B030D-6E8A-4147-A177-3AD203B41FA5}">
                      <a16:colId xmlns:a16="http://schemas.microsoft.com/office/drawing/2014/main" val="20001"/>
                    </a:ext>
                  </a:extLst>
                </a:gridCol>
                <a:gridCol w="4759185">
                  <a:extLst>
                    <a:ext uri="{9D8B030D-6E8A-4147-A177-3AD203B41FA5}">
                      <a16:colId xmlns:a16="http://schemas.microsoft.com/office/drawing/2014/main" val="20002"/>
                    </a:ext>
                  </a:extLst>
                </a:gridCol>
              </a:tblGrid>
              <a:tr h="505237">
                <a:tc>
                  <a:txBody>
                    <a:bodyPr/>
                    <a:lstStyle/>
                    <a:p>
                      <a:r>
                        <a:rPr lang="en-US"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Quality Attribute</a:t>
                      </a:r>
                      <a:endParaRPr lang="en-IN"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n-US"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Attribute Refinement</a:t>
                      </a:r>
                      <a:endParaRPr lang="en-IN"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n-US"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ASR</a:t>
                      </a:r>
                      <a:endParaRPr lang="en-IN"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962369">
                <a:tc>
                  <a:txBody>
                    <a:bodyPr/>
                    <a:lstStyle/>
                    <a:p>
                      <a:pPr algn="l"/>
                      <a:r>
                        <a:rPr lang="en-IN" sz="1400" b="1" i="0" u="none" strike="noStrike" kern="1200" baseline="0" dirty="0">
                          <a:solidFill>
                            <a:schemeClr val="tx1"/>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Configurability</a:t>
                      </a:r>
                      <a:endParaRPr lang="en-IN" sz="14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n-IN" sz="1400" b="0" i="0" u="none" strike="noStrike" kern="1200" baseline="0" dirty="0">
                          <a:solidFill>
                            <a:schemeClr val="tx1"/>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User-defined</a:t>
                      </a:r>
                    </a:p>
                    <a:p>
                      <a:r>
                        <a:rPr lang="en-IN" sz="1400" b="0" i="0" u="none" strike="noStrike" kern="1200" baseline="0" dirty="0">
                          <a:solidFill>
                            <a:schemeClr val="tx1"/>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changes</a:t>
                      </a:r>
                      <a:endParaRPr lang="en-IN"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just"/>
                      <a:r>
                        <a:rPr lang="en-IN" sz="1400" b="0" i="0" u="none" strike="noStrike" kern="1200" baseline="0" dirty="0">
                          <a:solidFill>
                            <a:schemeClr val="tx1"/>
                          </a:solidFill>
                          <a:latin typeface="Arial" panose="020B0604020202020204" pitchFamily="34" charset="0"/>
                          <a:ea typeface="+mn-ea"/>
                          <a:cs typeface="Arial" panose="020B0604020202020204" pitchFamily="34" charset="0"/>
                        </a:rPr>
                        <a:t>A hospital increases the fee for a particular service. The configuration team makes the change in 1 working day; no source code needs to change. (H,L)</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1"/>
                  </a:ext>
                </a:extLst>
              </a:tr>
              <a:tr h="962369">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400" b="1" i="0" u="none" strike="noStrike" kern="1200" baseline="0" dirty="0">
                          <a:solidFill>
                            <a:schemeClr val="tx1"/>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Maintainability</a:t>
                      </a:r>
                      <a:endParaRPr lang="en-IN" sz="14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endParaRPr lang="en-IN" sz="1400" dirty="0">
                        <a:latin typeface="Arial" panose="020B0604020202020204" pitchFamily="34" charset="0"/>
                        <a:cs typeface="Arial" panose="020B0604020202020204" pitchFamily="34" charset="0"/>
                      </a:endParaRPr>
                    </a:p>
                  </a:txBody>
                  <a:tcPr/>
                </a:tc>
                <a:tc>
                  <a:txBody>
                    <a:bodyPr/>
                    <a:lstStyle/>
                    <a:p>
                      <a:r>
                        <a:rPr lang="en-IN" sz="1400" b="0" i="0" u="none" strike="noStrike" kern="1200" baseline="0" dirty="0">
                          <a:solidFill>
                            <a:schemeClr val="tx1"/>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Routine changes</a:t>
                      </a:r>
                      <a:endParaRPr lang="en-IN" sz="1400" b="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just"/>
                      <a:r>
                        <a:rPr lang="en-IN" sz="1400" b="0" i="0" u="none" strike="noStrike" kern="1200" baseline="0" dirty="0">
                          <a:solidFill>
                            <a:schemeClr val="tx1"/>
                          </a:solidFill>
                          <a:latin typeface="Arial" panose="020B0604020202020204" pitchFamily="34" charset="0"/>
                          <a:ea typeface="+mn-ea"/>
                          <a:cs typeface="Arial" panose="020B0604020202020204" pitchFamily="34" charset="0"/>
                        </a:rPr>
                        <a:t>A maintainer encounters search- and response-time deficiencies, fixes the bug, and distributes the bug fix with no more than 3 person-days of effort. (H,M)</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2"/>
                  </a:ext>
                </a:extLst>
              </a:tr>
              <a:tr h="962369">
                <a:tc>
                  <a:txBody>
                    <a:bodyPr/>
                    <a:lstStyle/>
                    <a:p>
                      <a:endParaRPr lang="en-IN" sz="1400" dirty="0">
                        <a:latin typeface="Arial" panose="020B0604020202020204" pitchFamily="34" charset="0"/>
                        <a:cs typeface="Arial" panose="020B0604020202020204" pitchFamily="34" charset="0"/>
                      </a:endParaRPr>
                    </a:p>
                  </a:txBody>
                  <a:tcPr/>
                </a:tc>
                <a:tc>
                  <a:txBody>
                    <a:bodyPr/>
                    <a:lstStyle/>
                    <a:p>
                      <a:pPr marL="0" algn="l" defTabSz="914400" rtl="0" eaLnBrk="1" latinLnBrk="0" hangingPunct="1"/>
                      <a:endParaRPr lang="en-IN" sz="1400" b="0" i="0" u="none" strike="noStrike" kern="1200" baseline="0" dirty="0">
                        <a:solidFill>
                          <a:schemeClr val="tx1"/>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endParaRPr>
                    </a:p>
                  </a:txBody>
                  <a:tcPr/>
                </a:tc>
                <a:tc>
                  <a:txBody>
                    <a:bodyPr/>
                    <a:lstStyle/>
                    <a:p>
                      <a:pPr algn="just"/>
                      <a:r>
                        <a:rPr lang="en-IN" sz="1400" b="0" i="0" u="none" strike="noStrike" kern="1200" baseline="0" dirty="0">
                          <a:solidFill>
                            <a:schemeClr val="tx1"/>
                          </a:solidFill>
                          <a:latin typeface="Arial" panose="020B0604020202020204" pitchFamily="34" charset="0"/>
                          <a:ea typeface="+mn-ea"/>
                          <a:cs typeface="Arial" panose="020B0604020202020204" pitchFamily="34" charset="0"/>
                        </a:rPr>
                        <a:t>A reporting requirement requires a change to the report generating metadata. Change is made in 4 person-hours of effort. (M,L)</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3"/>
                  </a:ext>
                </a:extLst>
              </a:tr>
              <a:tr h="962369">
                <a:tc>
                  <a:txBody>
                    <a:bodyPr/>
                    <a:lstStyle/>
                    <a:p>
                      <a:endParaRPr lang="en-IN" sz="14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n-IN" sz="1400" b="0" i="0" u="none" strike="noStrike" kern="1200" baseline="0" dirty="0">
                          <a:solidFill>
                            <a:schemeClr val="tx1"/>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Upgrades to commercial components</a:t>
                      </a:r>
                      <a:endParaRPr lang="en-IN"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just"/>
                      <a:r>
                        <a:rPr lang="en-IN" sz="1400" b="0" i="0" u="none" strike="noStrike" kern="1200" baseline="0" dirty="0">
                          <a:solidFill>
                            <a:schemeClr val="tx1"/>
                          </a:solidFill>
                          <a:latin typeface="Arial" panose="020B0604020202020204" pitchFamily="34" charset="0"/>
                          <a:ea typeface="+mn-ea"/>
                          <a:cs typeface="Arial" panose="020B0604020202020204" pitchFamily="34" charset="0"/>
                        </a:rPr>
                        <a:t>The database vendor releases a new version that must be installed in less than 3 person-weeks. (H,M)</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4"/>
                  </a:ext>
                </a:extLst>
              </a:tr>
              <a:tr h="757855">
                <a:tc>
                  <a:txBody>
                    <a:bodyPr/>
                    <a:lstStyle/>
                    <a:p>
                      <a:r>
                        <a:rPr lang="en-IN" sz="1400" b="1" i="0" u="none" strike="noStrike" kern="1200" baseline="0" dirty="0">
                          <a:solidFill>
                            <a:schemeClr val="tx1"/>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Extensibility</a:t>
                      </a:r>
                      <a:endParaRPr lang="en-IN" sz="14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n-IN" sz="1400" b="0" i="0" u="none" strike="noStrike" kern="1200" baseline="0" dirty="0">
                          <a:solidFill>
                            <a:schemeClr val="tx1"/>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Adding new</a:t>
                      </a:r>
                    </a:p>
                    <a:p>
                      <a:r>
                        <a:rPr lang="en-IN" sz="1400" b="0" i="0" u="none" strike="noStrike" kern="1200" baseline="0" dirty="0">
                          <a:solidFill>
                            <a:schemeClr val="tx1"/>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product</a:t>
                      </a:r>
                      <a:endParaRPr lang="en-IN"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n-IN" sz="1400" b="0" i="0" u="none" strike="noStrike" kern="1200" baseline="0" dirty="0">
                          <a:solidFill>
                            <a:schemeClr val="tx1"/>
                          </a:solidFill>
                          <a:latin typeface="Arial" panose="020B0604020202020204" pitchFamily="34" charset="0"/>
                          <a:ea typeface="+mn-ea"/>
                          <a:cs typeface="Arial" panose="020B0604020202020204" pitchFamily="34" charset="0"/>
                        </a:rPr>
                        <a:t>A product that tracks blood bank donors is created within 2 person-months. (M,M)</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5"/>
                  </a:ext>
                </a:extLst>
              </a:tr>
            </a:tbl>
          </a:graphicData>
        </a:graphic>
      </p:graphicFrame>
      <p:sp>
        <p:nvSpPr>
          <p:cNvPr id="3" name="Title 1">
            <a:extLst>
              <a:ext uri="{FF2B5EF4-FFF2-40B4-BE49-F238E27FC236}">
                <a16:creationId xmlns:a16="http://schemas.microsoft.com/office/drawing/2014/main" id="{52ED25E7-7E2F-ED00-B885-0852F4CE6644}"/>
              </a:ext>
            </a:extLst>
          </p:cNvPr>
          <p:cNvSpPr txBox="1">
            <a:spLocks/>
          </p:cNvSpPr>
          <p:nvPr/>
        </p:nvSpPr>
        <p:spPr>
          <a:xfrm>
            <a:off x="251520" y="150758"/>
            <a:ext cx="3322712" cy="562074"/>
          </a:xfrm>
          <a:prstGeom prst="rect">
            <a:avLst/>
          </a:prstGeom>
          <a:ln>
            <a:noFill/>
          </a:ln>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b="1" dirty="0">
                <a:latin typeface="Arial" panose="020B0604020202020204" pitchFamily="34" charset="0"/>
                <a:cs typeface="Arial" panose="020B0604020202020204" pitchFamily="34" charset="0"/>
              </a:rPr>
              <a:t>ASR in Utility Tree</a:t>
            </a:r>
            <a:endParaRPr lang="en-IN" sz="2800" b="1" dirty="0">
              <a:latin typeface="Arial" panose="020B0604020202020204" pitchFamily="34" charset="0"/>
              <a:cs typeface="Arial" panose="020B0604020202020204" pitchFamily="34" charset="0"/>
            </a:endParaRPr>
          </a:p>
        </p:txBody>
      </p:sp>
      <p:sp>
        <p:nvSpPr>
          <p:cNvPr id="6" name="Date Placeholder 5">
            <a:extLst>
              <a:ext uri="{FF2B5EF4-FFF2-40B4-BE49-F238E27FC236}">
                <a16:creationId xmlns:a16="http://schemas.microsoft.com/office/drawing/2014/main" id="{863DD740-9500-A7BA-00E4-FC82D3458F9C}"/>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7051807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24</a:t>
            </a:fld>
            <a:endParaRPr lang="en-IN"/>
          </a:p>
        </p:txBody>
      </p:sp>
      <p:graphicFrame>
        <p:nvGraphicFramePr>
          <p:cNvPr id="2" name="Table 1"/>
          <p:cNvGraphicFramePr>
            <a:graphicFrameLocks noGrp="1"/>
          </p:cNvGraphicFramePr>
          <p:nvPr>
            <p:extLst>
              <p:ext uri="{D42A27DB-BD31-4B8C-83A1-F6EECF244321}">
                <p14:modId xmlns:p14="http://schemas.microsoft.com/office/powerpoint/2010/main" val="1231213626"/>
              </p:ext>
            </p:extLst>
          </p:nvPr>
        </p:nvGraphicFramePr>
        <p:xfrm>
          <a:off x="179513" y="908720"/>
          <a:ext cx="8712968" cy="3439180"/>
        </p:xfrm>
        <a:graphic>
          <a:graphicData uri="http://schemas.openxmlformats.org/drawingml/2006/table">
            <a:tbl>
              <a:tblPr firstRow="1" bandRow="1">
                <a:tableStyleId>{5DA37D80-6434-44D0-A028-1B22A696006F}</a:tableStyleId>
              </a:tblPr>
              <a:tblGrid>
                <a:gridCol w="1976891">
                  <a:extLst>
                    <a:ext uri="{9D8B030D-6E8A-4147-A177-3AD203B41FA5}">
                      <a16:colId xmlns:a16="http://schemas.microsoft.com/office/drawing/2014/main" val="20000"/>
                    </a:ext>
                  </a:extLst>
                </a:gridCol>
                <a:gridCol w="1976892">
                  <a:extLst>
                    <a:ext uri="{9D8B030D-6E8A-4147-A177-3AD203B41FA5}">
                      <a16:colId xmlns:a16="http://schemas.microsoft.com/office/drawing/2014/main" val="20001"/>
                    </a:ext>
                  </a:extLst>
                </a:gridCol>
                <a:gridCol w="4759185">
                  <a:extLst>
                    <a:ext uri="{9D8B030D-6E8A-4147-A177-3AD203B41FA5}">
                      <a16:colId xmlns:a16="http://schemas.microsoft.com/office/drawing/2014/main" val="20002"/>
                    </a:ext>
                  </a:extLst>
                </a:gridCol>
              </a:tblGrid>
              <a:tr h="505237">
                <a:tc>
                  <a:txBody>
                    <a:bodyPr/>
                    <a:lstStyle/>
                    <a:p>
                      <a:r>
                        <a:rPr lang="en-US"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Quality Attribute</a:t>
                      </a:r>
                      <a:endParaRPr lang="en-IN"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n-US"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Attribute Refinement</a:t>
                      </a:r>
                      <a:endParaRPr lang="en-IN"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n-US"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ASR</a:t>
                      </a:r>
                      <a:endParaRPr lang="en-IN"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r h="962369">
                <a:tc>
                  <a:txBody>
                    <a:bodyPr/>
                    <a:lstStyle/>
                    <a:p>
                      <a:pPr algn="l"/>
                      <a:r>
                        <a:rPr lang="en-IN" sz="1400" b="1" i="0" u="none" strike="noStrike" kern="1200" baseline="0" dirty="0">
                          <a:solidFill>
                            <a:schemeClr val="tx1"/>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Security</a:t>
                      </a:r>
                      <a:endParaRPr lang="en-IN" sz="14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n-IN" sz="1400" b="0" i="0" u="none" strike="noStrike" kern="1200" baseline="0" dirty="0">
                          <a:solidFill>
                            <a:schemeClr val="tx1"/>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Confidentiality</a:t>
                      </a:r>
                      <a:endParaRPr lang="en-IN"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just"/>
                      <a:r>
                        <a:rPr lang="en-IN" sz="1400" b="0" i="0" u="none" strike="noStrike" kern="1200" baseline="0" dirty="0">
                          <a:solidFill>
                            <a:schemeClr val="tx1"/>
                          </a:solidFill>
                          <a:latin typeface="Arial" panose="020B0604020202020204" pitchFamily="34" charset="0"/>
                          <a:ea typeface="+mn-ea"/>
                          <a:cs typeface="Arial" panose="020B0604020202020204" pitchFamily="34" charset="0"/>
                        </a:rPr>
                        <a:t>A physical therapist is allowed to see that part of a patient’s record dealing with orthopaedic treatment but not other parts nor any financial information. (H,M)</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1"/>
                  </a:ext>
                </a:extLst>
              </a:tr>
              <a:tr h="62062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4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endParaRPr lang="en-IN" sz="1400" dirty="0">
                        <a:latin typeface="Arial" panose="020B0604020202020204" pitchFamily="34" charset="0"/>
                        <a:cs typeface="Arial" panose="020B0604020202020204" pitchFamily="34" charset="0"/>
                      </a:endParaRPr>
                    </a:p>
                  </a:txBody>
                  <a:tcPr/>
                </a:tc>
                <a:tc>
                  <a:txBody>
                    <a:bodyPr/>
                    <a:lstStyle/>
                    <a:p>
                      <a:r>
                        <a:rPr lang="en-IN" sz="1400" b="0" i="0" u="none" strike="noStrike" kern="1200" baseline="0" dirty="0">
                          <a:solidFill>
                            <a:schemeClr val="tx1"/>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Integrity</a:t>
                      </a:r>
                      <a:endParaRPr lang="en-IN" sz="1400" b="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n-IN" sz="1400" b="0" i="0" u="none" strike="noStrike" kern="1200" baseline="0" dirty="0">
                          <a:solidFill>
                            <a:schemeClr val="tx1"/>
                          </a:solidFill>
                          <a:latin typeface="Arial" panose="020B0604020202020204" pitchFamily="34" charset="0"/>
                          <a:ea typeface="+mn-ea"/>
                          <a:cs typeface="Arial" panose="020B0604020202020204" pitchFamily="34" charset="0"/>
                        </a:rPr>
                        <a:t>The system resists unauthorized intrusion and reports the intrusion attempt to authorities within 90 seconds. (H,M)</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2"/>
                  </a:ext>
                </a:extLst>
              </a:tr>
              <a:tr h="68119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400" b="1" i="0" u="none" strike="noStrike" kern="1200" baseline="0" dirty="0">
                          <a:solidFill>
                            <a:schemeClr val="tx1"/>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Availability</a:t>
                      </a:r>
                      <a:endParaRPr lang="en-IN" sz="14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endParaRPr lang="en-IN" sz="1400" dirty="0">
                        <a:latin typeface="Arial" panose="020B0604020202020204" pitchFamily="34" charset="0"/>
                        <a:cs typeface="Arial" panose="020B0604020202020204" pitchFamily="34" charset="0"/>
                      </a:endParaRPr>
                    </a:p>
                  </a:txBody>
                  <a:tcPr/>
                </a:tc>
                <a:tc>
                  <a:txBody>
                    <a:bodyPr/>
                    <a:lstStyle/>
                    <a:p>
                      <a:pPr marL="0" algn="l" defTabSz="914400" rtl="0" eaLnBrk="1" latinLnBrk="0" hangingPunct="1"/>
                      <a:r>
                        <a:rPr lang="en-US" sz="1400" b="0" i="0" u="none" strike="noStrike" kern="1200" baseline="0" dirty="0">
                          <a:solidFill>
                            <a:schemeClr val="tx1"/>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rPr>
                        <a:t>No Downtime</a:t>
                      </a:r>
                      <a:endParaRPr lang="en-IN" sz="1400" b="0" i="0" u="none" strike="noStrike" kern="1200" baseline="0" dirty="0">
                        <a:solidFill>
                          <a:schemeClr val="tx1"/>
                        </a:solidFill>
                        <a:effectLst>
                          <a:outerShdw blurRad="38100" dist="38100" dir="2700000" algn="tl">
                            <a:srgbClr val="000000">
                              <a:alpha val="43137"/>
                            </a:srgbClr>
                          </a:outerShdw>
                        </a:effectLst>
                        <a:latin typeface="Arial" panose="020B0604020202020204" pitchFamily="34" charset="0"/>
                        <a:ea typeface="+mn-ea"/>
                        <a:cs typeface="Arial" panose="020B0604020202020204" pitchFamily="34" charset="0"/>
                      </a:endParaRPr>
                    </a:p>
                  </a:txBody>
                  <a:tcPr/>
                </a:tc>
                <a:tc>
                  <a:txBody>
                    <a:bodyPr/>
                    <a:lstStyle/>
                    <a:p>
                      <a:r>
                        <a:rPr lang="en-IN" sz="1400" b="0" i="0" u="none" strike="noStrike" kern="1200" baseline="0" dirty="0">
                          <a:solidFill>
                            <a:schemeClr val="tx1"/>
                          </a:solidFill>
                          <a:latin typeface="Arial" panose="020B0604020202020204" pitchFamily="34" charset="0"/>
                          <a:ea typeface="+mn-ea"/>
                          <a:cs typeface="Arial" panose="020B0604020202020204" pitchFamily="34" charset="0"/>
                        </a:rPr>
                        <a:t>The database vendor releases new software, which is hot-swapped into place, with no downtime. (H,L)</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3"/>
                  </a:ext>
                </a:extLst>
              </a:tr>
              <a:tr h="669754">
                <a:tc>
                  <a:txBody>
                    <a:bodyPr/>
                    <a:lstStyle/>
                    <a:p>
                      <a:endParaRPr lang="en-IN" sz="14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endParaRPr lang="en-IN" sz="14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n-IN" sz="1400" b="0" i="0" u="none" strike="noStrike" kern="1200" baseline="0" dirty="0">
                          <a:solidFill>
                            <a:schemeClr val="tx1"/>
                          </a:solidFill>
                          <a:latin typeface="Arial" panose="020B0604020202020204" pitchFamily="34" charset="0"/>
                          <a:ea typeface="+mn-ea"/>
                          <a:cs typeface="Arial" panose="020B0604020202020204" pitchFamily="34" charset="0"/>
                        </a:rPr>
                        <a:t>The system supports 24/7 web-based account access by patients. (L,L)</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4"/>
                  </a:ext>
                </a:extLst>
              </a:tr>
            </a:tbl>
          </a:graphicData>
        </a:graphic>
      </p:graphicFrame>
      <p:graphicFrame>
        <p:nvGraphicFramePr>
          <p:cNvPr id="3" name="Table 2"/>
          <p:cNvGraphicFramePr>
            <a:graphicFrameLocks noGrp="1"/>
          </p:cNvGraphicFramePr>
          <p:nvPr>
            <p:extLst>
              <p:ext uri="{D42A27DB-BD31-4B8C-83A1-F6EECF244321}">
                <p14:modId xmlns:p14="http://schemas.microsoft.com/office/powerpoint/2010/main" val="3549400532"/>
              </p:ext>
            </p:extLst>
          </p:nvPr>
        </p:nvGraphicFramePr>
        <p:xfrm>
          <a:off x="179512" y="5229200"/>
          <a:ext cx="8712969" cy="396240"/>
        </p:xfrm>
        <a:graphic>
          <a:graphicData uri="http://schemas.openxmlformats.org/drawingml/2006/table">
            <a:tbl>
              <a:tblPr firstRow="1" bandRow="1">
                <a:tableStyleId>{5940675A-B579-460E-94D1-54222C63F5DA}</a:tableStyleId>
              </a:tblPr>
              <a:tblGrid>
                <a:gridCol w="2904323">
                  <a:extLst>
                    <a:ext uri="{9D8B030D-6E8A-4147-A177-3AD203B41FA5}">
                      <a16:colId xmlns:a16="http://schemas.microsoft.com/office/drawing/2014/main" val="20000"/>
                    </a:ext>
                  </a:extLst>
                </a:gridCol>
                <a:gridCol w="2904323">
                  <a:extLst>
                    <a:ext uri="{9D8B030D-6E8A-4147-A177-3AD203B41FA5}">
                      <a16:colId xmlns:a16="http://schemas.microsoft.com/office/drawing/2014/main" val="20001"/>
                    </a:ext>
                  </a:extLst>
                </a:gridCol>
                <a:gridCol w="2904323">
                  <a:extLst>
                    <a:ext uri="{9D8B030D-6E8A-4147-A177-3AD203B41FA5}">
                      <a16:colId xmlns:a16="http://schemas.microsoft.com/office/drawing/2014/main" val="20002"/>
                    </a:ext>
                  </a:extLst>
                </a:gridCol>
              </a:tblGrid>
              <a:tr h="370840">
                <a:tc>
                  <a:txBody>
                    <a:bodyPr/>
                    <a:lstStyle/>
                    <a:p>
                      <a:pPr algn="ctr"/>
                      <a:r>
                        <a:rPr lang="en-US" sz="2000" b="1" dirty="0">
                          <a:solidFill>
                            <a:srgbClr val="FF0000"/>
                          </a:solidFill>
                          <a:effectLst/>
                          <a:latin typeface="Arial" panose="020B0604020202020204" pitchFamily="34" charset="0"/>
                          <a:cs typeface="Arial" panose="020B0604020202020204" pitchFamily="34" charset="0"/>
                        </a:rPr>
                        <a:t>H - High Priority</a:t>
                      </a:r>
                      <a:endParaRPr lang="en-IN" sz="2000" b="1" dirty="0">
                        <a:solidFill>
                          <a:srgbClr val="FF0000"/>
                        </a:solidFill>
                        <a:effectLst/>
                        <a:latin typeface="Arial" panose="020B0604020202020204" pitchFamily="34" charset="0"/>
                        <a:cs typeface="Arial" panose="020B0604020202020204" pitchFamily="34" charset="0"/>
                      </a:endParaRPr>
                    </a:p>
                  </a:txBody>
                  <a:tcPr/>
                </a:tc>
                <a:tc>
                  <a:txBody>
                    <a:bodyPr/>
                    <a:lstStyle/>
                    <a:p>
                      <a:pPr algn="ctr"/>
                      <a:r>
                        <a:rPr lang="en-US" sz="2000" b="1" dirty="0">
                          <a:solidFill>
                            <a:srgbClr val="00B050"/>
                          </a:solidFill>
                          <a:effectLst/>
                          <a:latin typeface="Arial" panose="020B0604020202020204" pitchFamily="34" charset="0"/>
                          <a:cs typeface="Arial" panose="020B0604020202020204" pitchFamily="34" charset="0"/>
                        </a:rPr>
                        <a:t>M - Moderate Priority</a:t>
                      </a:r>
                      <a:endParaRPr lang="en-IN" sz="2000" b="1" dirty="0">
                        <a:solidFill>
                          <a:srgbClr val="00B050"/>
                        </a:solidFill>
                        <a:effectLst/>
                        <a:latin typeface="Arial" panose="020B0604020202020204" pitchFamily="34" charset="0"/>
                        <a:cs typeface="Arial" panose="020B0604020202020204" pitchFamily="34" charset="0"/>
                      </a:endParaRPr>
                    </a:p>
                  </a:txBody>
                  <a:tcPr/>
                </a:tc>
                <a:tc>
                  <a:txBody>
                    <a:bodyPr/>
                    <a:lstStyle/>
                    <a:p>
                      <a:pPr algn="ctr"/>
                      <a:r>
                        <a:rPr lang="en-US" sz="2000" b="1" dirty="0">
                          <a:solidFill>
                            <a:srgbClr val="FFFF00"/>
                          </a:solidFill>
                          <a:effectLst/>
                          <a:latin typeface="Arial" panose="020B0604020202020204" pitchFamily="34" charset="0"/>
                          <a:cs typeface="Arial" panose="020B0604020202020204" pitchFamily="34" charset="0"/>
                        </a:rPr>
                        <a:t>L - Low Priority</a:t>
                      </a:r>
                      <a:endParaRPr lang="en-IN" sz="2000" b="1" dirty="0">
                        <a:solidFill>
                          <a:srgbClr val="FFFF00"/>
                        </a:solidFill>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0"/>
                  </a:ext>
                </a:extLst>
              </a:tr>
            </a:tbl>
          </a:graphicData>
        </a:graphic>
      </p:graphicFrame>
      <p:sp>
        <p:nvSpPr>
          <p:cNvPr id="7" name="Title 1">
            <a:extLst>
              <a:ext uri="{FF2B5EF4-FFF2-40B4-BE49-F238E27FC236}">
                <a16:creationId xmlns:a16="http://schemas.microsoft.com/office/drawing/2014/main" id="{E155D6F7-3202-B539-988E-5157491BC40A}"/>
              </a:ext>
            </a:extLst>
          </p:cNvPr>
          <p:cNvSpPr txBox="1">
            <a:spLocks/>
          </p:cNvSpPr>
          <p:nvPr/>
        </p:nvSpPr>
        <p:spPr>
          <a:xfrm>
            <a:off x="251520" y="150758"/>
            <a:ext cx="3322712" cy="562074"/>
          </a:xfrm>
          <a:prstGeom prst="rect">
            <a:avLst/>
          </a:prstGeom>
          <a:ln>
            <a:noFill/>
          </a:ln>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z="2800" b="1" dirty="0">
                <a:latin typeface="Arial" panose="020B0604020202020204" pitchFamily="34" charset="0"/>
                <a:cs typeface="Arial" panose="020B0604020202020204" pitchFamily="34" charset="0"/>
              </a:rPr>
              <a:t>ASR in Utility Tree</a:t>
            </a:r>
            <a:endParaRPr lang="en-IN" sz="2800" b="1" dirty="0">
              <a:latin typeface="Arial" panose="020B0604020202020204" pitchFamily="34" charset="0"/>
              <a:cs typeface="Arial" panose="020B0604020202020204" pitchFamily="34" charset="0"/>
            </a:endParaRPr>
          </a:p>
        </p:txBody>
      </p:sp>
      <p:sp>
        <p:nvSpPr>
          <p:cNvPr id="6" name="Date Placeholder 5">
            <a:extLst>
              <a:ext uri="{FF2B5EF4-FFF2-40B4-BE49-F238E27FC236}">
                <a16:creationId xmlns:a16="http://schemas.microsoft.com/office/drawing/2014/main" id="{20950FC0-5E43-F9C7-6B89-2D8FF156FBFB}"/>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2415368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9632" y="260301"/>
            <a:ext cx="3926211" cy="1944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ontent Placeholder 2"/>
          <p:cNvSpPr>
            <a:spLocks noGrp="1"/>
          </p:cNvSpPr>
          <p:nvPr>
            <p:ph idx="1"/>
          </p:nvPr>
        </p:nvSpPr>
        <p:spPr>
          <a:xfrm>
            <a:off x="385192" y="2392288"/>
            <a:ext cx="8229600" cy="964704"/>
          </a:xfrm>
          <a:ln>
            <a:noFill/>
          </a:ln>
        </p:spPr>
        <p:style>
          <a:lnRef idx="2">
            <a:schemeClr val="accent2"/>
          </a:lnRef>
          <a:fillRef idx="1">
            <a:schemeClr val="lt1"/>
          </a:fillRef>
          <a:effectRef idx="0">
            <a:schemeClr val="accent2"/>
          </a:effectRef>
          <a:fontRef idx="minor">
            <a:schemeClr val="dk1"/>
          </a:fontRef>
        </p:style>
        <p:txBody>
          <a:bodyPr>
            <a:normAutofit/>
          </a:bodyPr>
          <a:lstStyle/>
          <a:p>
            <a:pPr marL="0" indent="0" algn="ctr">
              <a:buNone/>
            </a:pPr>
            <a:r>
              <a:rPr lang="en-US" sz="5400" b="1" dirty="0">
                <a:latin typeface="Arial Narrow" pitchFamily="34" charset="0"/>
              </a:rPr>
              <a:t>What is the Best Approach?</a:t>
            </a:r>
            <a:endParaRPr lang="en-IN" sz="5400" b="1" dirty="0">
              <a:latin typeface="Arial Narrow" pitchFamily="34" charset="0"/>
            </a:endParaRPr>
          </a:p>
        </p:txBody>
      </p:sp>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25</a:t>
            </a:fld>
            <a:endParaRPr lang="en-IN"/>
          </a:p>
        </p:txBody>
      </p:sp>
      <p:sp>
        <p:nvSpPr>
          <p:cNvPr id="6" name="TextBox 5"/>
          <p:cNvSpPr txBox="1"/>
          <p:nvPr/>
        </p:nvSpPr>
        <p:spPr>
          <a:xfrm>
            <a:off x="467544" y="3501008"/>
            <a:ext cx="8064896" cy="1631216"/>
          </a:xfrm>
          <a:prstGeom prst="rect">
            <a:avLst/>
          </a:prstGeom>
          <a:noFill/>
        </p:spPr>
        <p:txBody>
          <a:bodyPr wrap="square" rtlCol="0">
            <a:spAutoFit/>
          </a:bodyPr>
          <a:lstStyle/>
          <a:p>
            <a:r>
              <a:rPr lang="en-US" sz="2000" dirty="0">
                <a:latin typeface="Arial Narrow" pitchFamily="34" charset="0"/>
              </a:rPr>
              <a:t>…. How much is the time scheduled in your project for this activity?</a:t>
            </a:r>
          </a:p>
          <a:p>
            <a:r>
              <a:rPr lang="en-US" sz="2000" dirty="0">
                <a:latin typeface="Arial Narrow" pitchFamily="34" charset="0"/>
              </a:rPr>
              <a:t>….. As an architect, even when no BSR, you are accountable  for ASR…</a:t>
            </a:r>
          </a:p>
          <a:p>
            <a:r>
              <a:rPr lang="en-US" sz="2000" dirty="0">
                <a:latin typeface="Arial Narrow" pitchFamily="34" charset="0"/>
              </a:rPr>
              <a:t>…. Interview with stakeholders must be planned by you well in advance…..</a:t>
            </a:r>
          </a:p>
          <a:p>
            <a:r>
              <a:rPr lang="en-US" sz="2000" dirty="0">
                <a:latin typeface="Arial Narrow" pitchFamily="34" charset="0"/>
              </a:rPr>
              <a:t>…. Utility Tree is more like  a repository approach…..</a:t>
            </a:r>
          </a:p>
          <a:p>
            <a:r>
              <a:rPr lang="en-US" sz="2000" dirty="0">
                <a:latin typeface="Arial Narrow" pitchFamily="34" charset="0"/>
              </a:rPr>
              <a:t>…  Choose the one the most suits with the time to fill</a:t>
            </a:r>
            <a:endParaRPr lang="en-IN" sz="2000" dirty="0">
              <a:latin typeface="Arial Narrow" pitchFamily="34" charset="0"/>
            </a:endParaRPr>
          </a:p>
        </p:txBody>
      </p:sp>
      <p:sp>
        <p:nvSpPr>
          <p:cNvPr id="2" name="Date Placeholder 1">
            <a:extLst>
              <a:ext uri="{FF2B5EF4-FFF2-40B4-BE49-F238E27FC236}">
                <a16:creationId xmlns:a16="http://schemas.microsoft.com/office/drawing/2014/main" id="{9B47E5DD-A812-DCA8-35FE-281025B888A2}"/>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25316213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26</a:t>
            </a:fld>
            <a:endParaRPr lang="en-IN"/>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95536" y="476672"/>
            <a:ext cx="8279799" cy="5040560"/>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971600" y="5733254"/>
            <a:ext cx="6840760" cy="584775"/>
          </a:xfrm>
          <a:prstGeom prst="rect">
            <a:avLst/>
          </a:prstGeom>
          <a:noFill/>
        </p:spPr>
        <p:txBody>
          <a:bodyPr wrap="square" rtlCol="0">
            <a:spAutoFit/>
          </a:bodyPr>
          <a:lstStyle/>
          <a:p>
            <a:pPr algn="ctr"/>
            <a:r>
              <a:rPr lang="en-US" sz="3200" b="1" dirty="0">
                <a:effectLst>
                  <a:outerShdw blurRad="38100" dist="38100" dir="2700000" algn="tl">
                    <a:srgbClr val="000000">
                      <a:alpha val="43137"/>
                    </a:srgbClr>
                  </a:outerShdw>
                </a:effectLst>
                <a:latin typeface="Arial Narrow" pitchFamily="34" charset="0"/>
              </a:rPr>
              <a:t>Architecture in Agile Projects</a:t>
            </a:r>
            <a:endParaRPr lang="en-IN" sz="3200" b="1" dirty="0">
              <a:effectLst>
                <a:outerShdw blurRad="38100" dist="38100" dir="2700000" algn="tl">
                  <a:srgbClr val="000000">
                    <a:alpha val="43137"/>
                  </a:srgbClr>
                </a:outerShdw>
              </a:effectLst>
              <a:latin typeface="Arial Narrow" pitchFamily="34" charset="0"/>
            </a:endParaRPr>
          </a:p>
        </p:txBody>
      </p:sp>
      <p:sp>
        <p:nvSpPr>
          <p:cNvPr id="2" name="Date Placeholder 1">
            <a:extLst>
              <a:ext uri="{FF2B5EF4-FFF2-40B4-BE49-F238E27FC236}">
                <a16:creationId xmlns:a16="http://schemas.microsoft.com/office/drawing/2014/main" id="{3449FA5A-06FA-526D-75CF-0BCE8B053CEB}"/>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19905220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3528" y="213616"/>
            <a:ext cx="5122912" cy="706090"/>
          </a:xfrm>
          <a:ln>
            <a:noFill/>
          </a:ln>
        </p:spPr>
        <p:style>
          <a:lnRef idx="2">
            <a:schemeClr val="accent2"/>
          </a:lnRef>
          <a:fillRef idx="1">
            <a:schemeClr val="lt1"/>
          </a:fillRef>
          <a:effectRef idx="0">
            <a:schemeClr val="accent2"/>
          </a:effectRef>
          <a:fontRef idx="minor">
            <a:schemeClr val="dk1"/>
          </a:fontRef>
        </p:style>
        <p:txBody>
          <a:bodyPr>
            <a:normAutofit/>
          </a:bodyPr>
          <a:lstStyle/>
          <a:p>
            <a:pPr algn="l"/>
            <a:r>
              <a:rPr lang="en-US" sz="3600" b="1" dirty="0">
                <a:effectLst>
                  <a:outerShdw blurRad="38100" dist="38100" dir="2700000" algn="tl">
                    <a:srgbClr val="000000">
                      <a:alpha val="43137"/>
                    </a:srgbClr>
                  </a:outerShdw>
                </a:effectLst>
                <a:latin typeface="Arial Narrow" pitchFamily="34" charset="0"/>
              </a:rPr>
              <a:t>Agile Vs. Traditional</a:t>
            </a:r>
            <a:endParaRPr lang="en-IN" sz="3600" b="1" dirty="0">
              <a:effectLst>
                <a:outerShdw blurRad="38100" dist="38100" dir="2700000" algn="tl">
                  <a:srgbClr val="000000">
                    <a:alpha val="43137"/>
                  </a:srgbClr>
                </a:outerShdw>
              </a:effectLst>
              <a:latin typeface="Arial Narrow" pitchFamily="34" charset="0"/>
            </a:endParaRPr>
          </a:p>
        </p:txBody>
      </p:sp>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27</a:t>
            </a:fld>
            <a:endParaRPr lang="en-IN"/>
          </a:p>
        </p:txBody>
      </p:sp>
      <p:graphicFrame>
        <p:nvGraphicFramePr>
          <p:cNvPr id="6" name="Table 5"/>
          <p:cNvGraphicFramePr>
            <a:graphicFrameLocks noGrp="1"/>
          </p:cNvGraphicFramePr>
          <p:nvPr>
            <p:extLst>
              <p:ext uri="{D42A27DB-BD31-4B8C-83A1-F6EECF244321}">
                <p14:modId xmlns:p14="http://schemas.microsoft.com/office/powerpoint/2010/main" val="3258160192"/>
              </p:ext>
            </p:extLst>
          </p:nvPr>
        </p:nvGraphicFramePr>
        <p:xfrm>
          <a:off x="467544" y="1412776"/>
          <a:ext cx="8064896" cy="3744414"/>
        </p:xfrm>
        <a:graphic>
          <a:graphicData uri="http://schemas.openxmlformats.org/drawingml/2006/table">
            <a:tbl>
              <a:tblPr firstRow="1" bandRow="1">
                <a:tableStyleId>{0E3FDE45-AF77-4B5C-9715-49D594BDF05E}</a:tableStyleId>
              </a:tblPr>
              <a:tblGrid>
                <a:gridCol w="4032448">
                  <a:extLst>
                    <a:ext uri="{9D8B030D-6E8A-4147-A177-3AD203B41FA5}">
                      <a16:colId xmlns:a16="http://schemas.microsoft.com/office/drawing/2014/main" val="20000"/>
                    </a:ext>
                  </a:extLst>
                </a:gridCol>
                <a:gridCol w="4032448">
                  <a:extLst>
                    <a:ext uri="{9D8B030D-6E8A-4147-A177-3AD203B41FA5}">
                      <a16:colId xmlns:a16="http://schemas.microsoft.com/office/drawing/2014/main" val="20001"/>
                    </a:ext>
                  </a:extLst>
                </a:gridCol>
              </a:tblGrid>
              <a:tr h="791074">
                <a:tc>
                  <a:txBody>
                    <a:bodyPr/>
                    <a:lstStyle/>
                    <a:p>
                      <a:pPr algn="ctr"/>
                      <a:r>
                        <a:rPr lang="en-US" sz="2800" dirty="0">
                          <a:effectLst/>
                          <a:latin typeface="Arial Narrow" pitchFamily="34" charset="0"/>
                        </a:rPr>
                        <a:t>Agile Development</a:t>
                      </a:r>
                      <a:endParaRPr lang="en-IN" sz="2800" dirty="0">
                        <a:effectLst/>
                        <a:latin typeface="Arial Narrow" pitchFamily="34" charset="0"/>
                      </a:endParaRPr>
                    </a:p>
                  </a:txBody>
                  <a:tcPr/>
                </a:tc>
                <a:tc>
                  <a:txBody>
                    <a:bodyPr/>
                    <a:lstStyle/>
                    <a:p>
                      <a:pPr algn="ctr"/>
                      <a:r>
                        <a:rPr lang="en-US" sz="2800" dirty="0">
                          <a:effectLst/>
                          <a:latin typeface="Arial Narrow" pitchFamily="34" charset="0"/>
                        </a:rPr>
                        <a:t>Traditional Development</a:t>
                      </a:r>
                      <a:endParaRPr lang="en-IN" sz="2800" dirty="0">
                        <a:effectLst/>
                        <a:latin typeface="Arial Narrow" pitchFamily="34" charset="0"/>
                      </a:endParaRPr>
                    </a:p>
                  </a:txBody>
                  <a:tcPr/>
                </a:tc>
                <a:extLst>
                  <a:ext uri="{0D108BD9-81ED-4DB2-BD59-A6C34878D82A}">
                    <a16:rowId xmlns:a16="http://schemas.microsoft.com/office/drawing/2014/main" val="10000"/>
                  </a:ext>
                </a:extLst>
              </a:tr>
              <a:tr h="738335">
                <a:tc>
                  <a:txBody>
                    <a:bodyPr/>
                    <a:lstStyle/>
                    <a:p>
                      <a:pPr algn="ctr"/>
                      <a:r>
                        <a:rPr lang="en-IN" sz="2000" b="1" u="none" strike="noStrike" kern="1200" baseline="0" dirty="0">
                          <a:effectLst/>
                          <a:latin typeface="Arial Narrow" pitchFamily="34" charset="0"/>
                        </a:rPr>
                        <a:t>Individuals and interactions</a:t>
                      </a:r>
                      <a:endParaRPr lang="en-IN" sz="2400" b="1" dirty="0">
                        <a:effectLst/>
                        <a:latin typeface="Arial Narrow" pitchFamily="34" charset="0"/>
                      </a:endParaRPr>
                    </a:p>
                  </a:txBody>
                  <a:tcPr/>
                </a:tc>
                <a:tc>
                  <a:txBody>
                    <a:bodyPr/>
                    <a:lstStyle/>
                    <a:p>
                      <a:pPr algn="ctr"/>
                      <a:r>
                        <a:rPr lang="en-IN" sz="2000" b="1" u="none" strike="noStrike" kern="1200" baseline="0" dirty="0">
                          <a:effectLst/>
                          <a:latin typeface="Arial Narrow" pitchFamily="34" charset="0"/>
                        </a:rPr>
                        <a:t>Processes and tools</a:t>
                      </a:r>
                      <a:endParaRPr lang="en-IN" sz="2400" b="1" dirty="0">
                        <a:effectLst/>
                        <a:latin typeface="Arial Narrow" pitchFamily="34" charset="0"/>
                      </a:endParaRPr>
                    </a:p>
                  </a:txBody>
                  <a:tcPr/>
                </a:tc>
                <a:extLst>
                  <a:ext uri="{0D108BD9-81ED-4DB2-BD59-A6C34878D82A}">
                    <a16:rowId xmlns:a16="http://schemas.microsoft.com/office/drawing/2014/main" val="10001"/>
                  </a:ext>
                </a:extLst>
              </a:tr>
              <a:tr h="738335">
                <a:tc>
                  <a:txBody>
                    <a:bodyPr/>
                    <a:lstStyle/>
                    <a:p>
                      <a:pPr algn="ctr"/>
                      <a:r>
                        <a:rPr lang="en-IN" sz="2000" b="1" u="none" strike="noStrike" kern="1200" baseline="0" dirty="0">
                          <a:effectLst/>
                          <a:latin typeface="Arial Narrow" pitchFamily="34" charset="0"/>
                        </a:rPr>
                        <a:t>Working software</a:t>
                      </a:r>
                      <a:endParaRPr lang="en-IN" sz="2400" b="1" dirty="0">
                        <a:effectLst/>
                        <a:latin typeface="Arial Narrow" pitchFamily="34" charset="0"/>
                      </a:endParaRPr>
                    </a:p>
                  </a:txBody>
                  <a:tcPr/>
                </a:tc>
                <a:tc>
                  <a:txBody>
                    <a:bodyPr/>
                    <a:lstStyle/>
                    <a:p>
                      <a:pPr algn="ctr"/>
                      <a:r>
                        <a:rPr lang="en-IN" sz="2000" b="1" u="none" strike="noStrike" kern="1200" baseline="0" dirty="0">
                          <a:effectLst/>
                          <a:latin typeface="Arial Narrow" pitchFamily="34" charset="0"/>
                        </a:rPr>
                        <a:t>Comprehensive documentation</a:t>
                      </a:r>
                      <a:endParaRPr lang="en-IN" sz="2400" b="1" dirty="0">
                        <a:effectLst/>
                        <a:latin typeface="Arial Narrow" pitchFamily="34" charset="0"/>
                      </a:endParaRPr>
                    </a:p>
                  </a:txBody>
                  <a:tcPr/>
                </a:tc>
                <a:extLst>
                  <a:ext uri="{0D108BD9-81ED-4DB2-BD59-A6C34878D82A}">
                    <a16:rowId xmlns:a16="http://schemas.microsoft.com/office/drawing/2014/main" val="10002"/>
                  </a:ext>
                </a:extLst>
              </a:tr>
              <a:tr h="738335">
                <a:tc>
                  <a:txBody>
                    <a:bodyPr/>
                    <a:lstStyle/>
                    <a:p>
                      <a:pPr algn="ctr"/>
                      <a:r>
                        <a:rPr lang="en-IN" sz="2000" b="1" u="none" strike="noStrike" kern="1200" baseline="0" dirty="0">
                          <a:effectLst/>
                          <a:latin typeface="Arial Narrow" pitchFamily="34" charset="0"/>
                        </a:rPr>
                        <a:t>Customer collaboration</a:t>
                      </a:r>
                      <a:endParaRPr lang="en-IN" sz="2400" b="1" dirty="0">
                        <a:effectLst/>
                        <a:latin typeface="Arial Narrow" pitchFamily="34" charset="0"/>
                      </a:endParaRPr>
                    </a:p>
                  </a:txBody>
                  <a:tcPr/>
                </a:tc>
                <a:tc>
                  <a:txBody>
                    <a:bodyPr/>
                    <a:lstStyle/>
                    <a:p>
                      <a:pPr algn="ctr"/>
                      <a:r>
                        <a:rPr lang="en-IN" sz="2000" b="1" u="none" strike="noStrike" kern="1200" baseline="0" dirty="0">
                          <a:effectLst/>
                          <a:latin typeface="Arial Narrow" pitchFamily="34" charset="0"/>
                        </a:rPr>
                        <a:t>Contract negotiation</a:t>
                      </a:r>
                      <a:endParaRPr lang="en-IN" sz="2400" b="1" dirty="0">
                        <a:effectLst/>
                        <a:latin typeface="Arial Narrow" pitchFamily="34" charset="0"/>
                      </a:endParaRPr>
                    </a:p>
                  </a:txBody>
                  <a:tcPr/>
                </a:tc>
                <a:extLst>
                  <a:ext uri="{0D108BD9-81ED-4DB2-BD59-A6C34878D82A}">
                    <a16:rowId xmlns:a16="http://schemas.microsoft.com/office/drawing/2014/main" val="10003"/>
                  </a:ext>
                </a:extLst>
              </a:tr>
              <a:tr h="738335">
                <a:tc>
                  <a:txBody>
                    <a:bodyPr/>
                    <a:lstStyle/>
                    <a:p>
                      <a:pPr algn="ctr"/>
                      <a:r>
                        <a:rPr lang="en-IN" sz="2000" b="1" u="none" strike="noStrike" kern="1200" baseline="0" dirty="0">
                          <a:effectLst/>
                          <a:latin typeface="Arial Narrow" pitchFamily="34" charset="0"/>
                        </a:rPr>
                        <a:t>Responding to change</a:t>
                      </a:r>
                      <a:endParaRPr lang="en-IN" sz="2400" b="1" dirty="0">
                        <a:effectLst/>
                        <a:latin typeface="Arial Narrow" pitchFamily="34" charset="0"/>
                      </a:endParaRPr>
                    </a:p>
                  </a:txBody>
                  <a:tcPr/>
                </a:tc>
                <a:tc>
                  <a:txBody>
                    <a:bodyPr/>
                    <a:lstStyle/>
                    <a:p>
                      <a:pPr algn="ctr"/>
                      <a:r>
                        <a:rPr lang="en-IN" sz="2000" b="1" u="none" strike="noStrike" kern="1200" baseline="0" dirty="0">
                          <a:effectLst/>
                          <a:latin typeface="Arial Narrow" pitchFamily="34" charset="0"/>
                        </a:rPr>
                        <a:t>Following a plan</a:t>
                      </a:r>
                      <a:endParaRPr lang="en-IN" sz="2400" b="1" dirty="0">
                        <a:effectLst/>
                        <a:latin typeface="Arial Narrow" pitchFamily="34" charset="0"/>
                      </a:endParaRPr>
                    </a:p>
                  </a:txBody>
                  <a:tcPr/>
                </a:tc>
                <a:extLst>
                  <a:ext uri="{0D108BD9-81ED-4DB2-BD59-A6C34878D82A}">
                    <a16:rowId xmlns:a16="http://schemas.microsoft.com/office/drawing/2014/main" val="10004"/>
                  </a:ext>
                </a:extLst>
              </a:tr>
            </a:tbl>
          </a:graphicData>
        </a:graphic>
      </p:graphicFrame>
      <p:sp>
        <p:nvSpPr>
          <p:cNvPr id="3" name="Date Placeholder 2">
            <a:extLst>
              <a:ext uri="{FF2B5EF4-FFF2-40B4-BE49-F238E27FC236}">
                <a16:creationId xmlns:a16="http://schemas.microsoft.com/office/drawing/2014/main" id="{24BAE554-336F-AA0D-DA6A-A700E5175702}"/>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38748503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520" y="136525"/>
            <a:ext cx="7434808" cy="778098"/>
          </a:xfrm>
          <a:ln>
            <a:noFill/>
          </a:ln>
        </p:spPr>
        <p:style>
          <a:lnRef idx="2">
            <a:schemeClr val="accent2"/>
          </a:lnRef>
          <a:fillRef idx="1">
            <a:schemeClr val="lt1"/>
          </a:fillRef>
          <a:effectRef idx="0">
            <a:schemeClr val="accent2"/>
          </a:effectRef>
          <a:fontRef idx="minor">
            <a:schemeClr val="dk1"/>
          </a:fontRef>
        </p:style>
        <p:txBody>
          <a:bodyPr>
            <a:noAutofit/>
          </a:bodyPr>
          <a:lstStyle/>
          <a:p>
            <a:pPr algn="l"/>
            <a:r>
              <a:rPr lang="en-US" sz="2800" b="1" dirty="0">
                <a:effectLst>
                  <a:outerShdw blurRad="38100" dist="38100" dir="2700000" algn="tl">
                    <a:srgbClr val="000000">
                      <a:alpha val="43137"/>
                    </a:srgbClr>
                  </a:outerShdw>
                </a:effectLst>
                <a:latin typeface="Arial Narrow" pitchFamily="34" charset="0"/>
              </a:rPr>
              <a:t>Agile Manifesto :12 Principles</a:t>
            </a:r>
            <a:endParaRPr lang="en-IN" sz="2800" b="1" dirty="0">
              <a:effectLst>
                <a:outerShdw blurRad="38100" dist="38100" dir="2700000" algn="tl">
                  <a:srgbClr val="000000">
                    <a:alpha val="43137"/>
                  </a:srgbClr>
                </a:outerShdw>
              </a:effectLst>
              <a:latin typeface="Arial Narrow" pitchFamily="34" charset="0"/>
            </a:endParaRP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386516075"/>
              </p:ext>
            </p:extLst>
          </p:nvPr>
        </p:nvGraphicFramePr>
        <p:xfrm>
          <a:off x="457200" y="1340768"/>
          <a:ext cx="8229600" cy="4896543"/>
        </p:xfrm>
        <a:graphic>
          <a:graphicData uri="http://schemas.openxmlformats.org/drawingml/2006/table">
            <a:tbl>
              <a:tblPr firstRow="1" bandRow="1">
                <a:tableStyleId>{0E3FDE45-AF77-4B5C-9715-49D594BDF05E}</a:tableStyleId>
              </a:tblPr>
              <a:tblGrid>
                <a:gridCol w="802432">
                  <a:extLst>
                    <a:ext uri="{9D8B030D-6E8A-4147-A177-3AD203B41FA5}">
                      <a16:colId xmlns:a16="http://schemas.microsoft.com/office/drawing/2014/main" val="20000"/>
                    </a:ext>
                  </a:extLst>
                </a:gridCol>
                <a:gridCol w="3312368">
                  <a:extLst>
                    <a:ext uri="{9D8B030D-6E8A-4147-A177-3AD203B41FA5}">
                      <a16:colId xmlns:a16="http://schemas.microsoft.com/office/drawing/2014/main" val="20001"/>
                    </a:ext>
                  </a:extLst>
                </a:gridCol>
                <a:gridCol w="648072">
                  <a:extLst>
                    <a:ext uri="{9D8B030D-6E8A-4147-A177-3AD203B41FA5}">
                      <a16:colId xmlns:a16="http://schemas.microsoft.com/office/drawing/2014/main" val="20002"/>
                    </a:ext>
                  </a:extLst>
                </a:gridCol>
                <a:gridCol w="3466728">
                  <a:extLst>
                    <a:ext uri="{9D8B030D-6E8A-4147-A177-3AD203B41FA5}">
                      <a16:colId xmlns:a16="http://schemas.microsoft.com/office/drawing/2014/main" val="20003"/>
                    </a:ext>
                  </a:extLst>
                </a:gridCol>
              </a:tblGrid>
              <a:tr h="419047">
                <a:tc>
                  <a:txBody>
                    <a:bodyPr/>
                    <a:lstStyle/>
                    <a:p>
                      <a:pPr algn="ctr"/>
                      <a:r>
                        <a:rPr lang="en-US" dirty="0">
                          <a:effectLst/>
                          <a:latin typeface="Arial Narrow" pitchFamily="34" charset="0"/>
                        </a:rPr>
                        <a:t> #</a:t>
                      </a:r>
                      <a:endParaRPr lang="en-IN" dirty="0">
                        <a:effectLst/>
                        <a:latin typeface="Arial Narrow" pitchFamily="34" charset="0"/>
                      </a:endParaRPr>
                    </a:p>
                  </a:txBody>
                  <a:tcPr/>
                </a:tc>
                <a:tc>
                  <a:txBody>
                    <a:bodyPr/>
                    <a:lstStyle/>
                    <a:p>
                      <a:pPr algn="ctr"/>
                      <a:r>
                        <a:rPr lang="en-US" dirty="0">
                          <a:effectLst/>
                          <a:latin typeface="Arial Narrow" pitchFamily="34" charset="0"/>
                        </a:rPr>
                        <a:t>Principles</a:t>
                      </a:r>
                      <a:endParaRPr lang="en-IN" dirty="0">
                        <a:effectLst/>
                        <a:latin typeface="Arial Narrow" pitchFamily="34" charset="0"/>
                      </a:endParaRPr>
                    </a:p>
                  </a:txBody>
                  <a:tcPr/>
                </a:tc>
                <a:tc>
                  <a:txBody>
                    <a:bodyPr/>
                    <a:lstStyle/>
                    <a:p>
                      <a:pPr algn="ctr"/>
                      <a:r>
                        <a:rPr lang="en-US" dirty="0">
                          <a:effectLst/>
                          <a:latin typeface="Arial Narrow" pitchFamily="34" charset="0"/>
                        </a:rPr>
                        <a:t>#</a:t>
                      </a:r>
                      <a:endParaRPr lang="en-IN" dirty="0">
                        <a:effectLst/>
                        <a:latin typeface="Arial Narrow" pitchFamily="34" charset="0"/>
                      </a:endParaRPr>
                    </a:p>
                  </a:txBody>
                  <a:tcPr/>
                </a:tc>
                <a:tc>
                  <a:txBody>
                    <a:bodyPr/>
                    <a:lstStyle/>
                    <a:p>
                      <a:pPr algn="ctr"/>
                      <a:r>
                        <a:rPr lang="en-US" dirty="0">
                          <a:effectLst/>
                          <a:latin typeface="Arial Narrow" pitchFamily="34" charset="0"/>
                        </a:rPr>
                        <a:t>Principles</a:t>
                      </a:r>
                      <a:endParaRPr lang="en-IN" dirty="0">
                        <a:effectLst/>
                        <a:latin typeface="Arial Narrow" pitchFamily="34" charset="0"/>
                      </a:endParaRPr>
                    </a:p>
                  </a:txBody>
                  <a:tcPr/>
                </a:tc>
                <a:extLst>
                  <a:ext uri="{0D108BD9-81ED-4DB2-BD59-A6C34878D82A}">
                    <a16:rowId xmlns:a16="http://schemas.microsoft.com/office/drawing/2014/main" val="10000"/>
                  </a:ext>
                </a:extLst>
              </a:tr>
              <a:tr h="654403">
                <a:tc>
                  <a:txBody>
                    <a:bodyPr/>
                    <a:lstStyle/>
                    <a:p>
                      <a:pPr algn="ctr"/>
                      <a:r>
                        <a:rPr lang="en-US" dirty="0">
                          <a:effectLst/>
                          <a:latin typeface="Arial Narrow" pitchFamily="34" charset="0"/>
                        </a:rPr>
                        <a:t>1</a:t>
                      </a:r>
                      <a:endParaRPr lang="en-IN" dirty="0">
                        <a:effectLst/>
                        <a:latin typeface="Arial Narrow" pitchFamily="34" charset="0"/>
                      </a:endParaRPr>
                    </a:p>
                  </a:txBody>
                  <a:tcPr/>
                </a:tc>
                <a:tc>
                  <a:txBody>
                    <a:bodyPr/>
                    <a:lstStyle/>
                    <a:p>
                      <a:pPr algn="just"/>
                      <a:r>
                        <a:rPr lang="en-IN" sz="1600" u="none" strike="noStrike" kern="1200" baseline="0" dirty="0">
                          <a:effectLst/>
                          <a:latin typeface="Arial Narrow" pitchFamily="34" charset="0"/>
                        </a:rPr>
                        <a:t>Early and </a:t>
                      </a:r>
                      <a:r>
                        <a:rPr lang="en-IN" sz="1600" u="none" strike="noStrike" kern="1200" baseline="0" dirty="0">
                          <a:solidFill>
                            <a:srgbClr val="FF0000"/>
                          </a:solidFill>
                          <a:effectLst/>
                          <a:latin typeface="Arial Narrow" pitchFamily="34" charset="0"/>
                        </a:rPr>
                        <a:t>continuous delivery</a:t>
                      </a:r>
                      <a:r>
                        <a:rPr lang="en-IN" sz="1600" u="none" strike="noStrike" kern="1200" baseline="0" dirty="0">
                          <a:effectLst/>
                          <a:latin typeface="Arial Narrow" pitchFamily="34" charset="0"/>
                        </a:rPr>
                        <a:t> of </a:t>
                      </a:r>
                      <a:r>
                        <a:rPr lang="en-IN" sz="1600" u="none" strike="noStrike" kern="1200" baseline="0" dirty="0">
                          <a:solidFill>
                            <a:srgbClr val="FF0000"/>
                          </a:solidFill>
                          <a:effectLst/>
                          <a:latin typeface="Arial Narrow" pitchFamily="34" charset="0"/>
                        </a:rPr>
                        <a:t>valuable</a:t>
                      </a:r>
                      <a:r>
                        <a:rPr lang="en-IN" sz="1600" u="none" strike="noStrike" kern="1200" baseline="0" dirty="0">
                          <a:effectLst/>
                          <a:latin typeface="Arial Narrow" pitchFamily="34" charset="0"/>
                        </a:rPr>
                        <a:t> software</a:t>
                      </a:r>
                      <a:endParaRPr lang="en-IN" sz="1600" dirty="0">
                        <a:effectLst/>
                        <a:latin typeface="Arial Narrow" pitchFamily="34" charset="0"/>
                      </a:endParaRPr>
                    </a:p>
                  </a:txBody>
                  <a:tcPr/>
                </a:tc>
                <a:tc>
                  <a:txBody>
                    <a:bodyPr/>
                    <a:lstStyle/>
                    <a:p>
                      <a:pPr algn="ctr"/>
                      <a:r>
                        <a:rPr lang="en-US" dirty="0">
                          <a:effectLst/>
                          <a:latin typeface="Arial Narrow" pitchFamily="34" charset="0"/>
                        </a:rPr>
                        <a:t>7</a:t>
                      </a:r>
                      <a:endParaRPr lang="en-IN" dirty="0">
                        <a:effectLst/>
                        <a:latin typeface="Arial Narrow" pitchFamily="34" charset="0"/>
                      </a:endParaRPr>
                    </a:p>
                  </a:txBody>
                  <a:tcPr/>
                </a:tc>
                <a:tc>
                  <a:txBody>
                    <a:bodyPr/>
                    <a:lstStyle/>
                    <a:p>
                      <a:pPr algn="just"/>
                      <a:r>
                        <a:rPr lang="en-IN" sz="1600" u="none" strike="noStrike" kern="1200" baseline="0" dirty="0">
                          <a:effectLst/>
                          <a:latin typeface="Arial Narrow" pitchFamily="34" charset="0"/>
                        </a:rPr>
                        <a:t>Working software is the primary measure of progress</a:t>
                      </a:r>
                      <a:endParaRPr lang="en-IN" sz="1600" dirty="0">
                        <a:effectLst/>
                        <a:latin typeface="Arial Narrow" pitchFamily="34" charset="0"/>
                      </a:endParaRPr>
                    </a:p>
                  </a:txBody>
                  <a:tcPr/>
                </a:tc>
                <a:extLst>
                  <a:ext uri="{0D108BD9-81ED-4DB2-BD59-A6C34878D82A}">
                    <a16:rowId xmlns:a16="http://schemas.microsoft.com/office/drawing/2014/main" val="10001"/>
                  </a:ext>
                </a:extLst>
              </a:tr>
              <a:tr h="654403">
                <a:tc>
                  <a:txBody>
                    <a:bodyPr/>
                    <a:lstStyle/>
                    <a:p>
                      <a:pPr algn="ctr"/>
                      <a:r>
                        <a:rPr lang="en-US" dirty="0">
                          <a:effectLst/>
                          <a:latin typeface="Arial Narrow" pitchFamily="34" charset="0"/>
                        </a:rPr>
                        <a:t>2</a:t>
                      </a:r>
                      <a:endParaRPr lang="en-IN" dirty="0">
                        <a:effectLst/>
                        <a:latin typeface="Arial Narrow" pitchFamily="34" charset="0"/>
                      </a:endParaRPr>
                    </a:p>
                  </a:txBody>
                  <a:tcPr/>
                </a:tc>
                <a:tc>
                  <a:txBody>
                    <a:bodyPr/>
                    <a:lstStyle/>
                    <a:p>
                      <a:pPr algn="just"/>
                      <a:r>
                        <a:rPr lang="en-IN" sz="1600" u="none" strike="noStrike" kern="1200" baseline="0" dirty="0">
                          <a:effectLst/>
                          <a:latin typeface="Arial Narrow" pitchFamily="34" charset="0"/>
                        </a:rPr>
                        <a:t>Welcome </a:t>
                      </a:r>
                      <a:r>
                        <a:rPr lang="en-IN" sz="1600" u="none" strike="noStrike" kern="1200" baseline="0" dirty="0">
                          <a:solidFill>
                            <a:srgbClr val="FF0000"/>
                          </a:solidFill>
                          <a:effectLst/>
                          <a:latin typeface="Arial Narrow" pitchFamily="34" charset="0"/>
                        </a:rPr>
                        <a:t>changing requirements</a:t>
                      </a:r>
                      <a:r>
                        <a:rPr lang="en-IN" sz="1600" u="none" strike="noStrike" kern="1200" baseline="0" dirty="0">
                          <a:effectLst/>
                          <a:latin typeface="Arial Narrow" pitchFamily="34" charset="0"/>
                        </a:rPr>
                        <a:t>, even late in development</a:t>
                      </a:r>
                      <a:endParaRPr lang="en-IN" sz="1600" dirty="0">
                        <a:effectLst/>
                        <a:latin typeface="Arial Narrow" pitchFamily="34" charset="0"/>
                      </a:endParaRPr>
                    </a:p>
                  </a:txBody>
                  <a:tcPr/>
                </a:tc>
                <a:tc>
                  <a:txBody>
                    <a:bodyPr/>
                    <a:lstStyle/>
                    <a:p>
                      <a:pPr algn="ctr"/>
                      <a:r>
                        <a:rPr lang="en-US" dirty="0">
                          <a:effectLst/>
                          <a:latin typeface="Arial Narrow" pitchFamily="34" charset="0"/>
                        </a:rPr>
                        <a:t>8</a:t>
                      </a:r>
                      <a:endParaRPr lang="en-IN" dirty="0">
                        <a:effectLst/>
                        <a:latin typeface="Arial Narrow" pitchFamily="34" charset="0"/>
                      </a:endParaRPr>
                    </a:p>
                  </a:txBody>
                  <a:tcPr/>
                </a:tc>
                <a:tc>
                  <a:txBody>
                    <a:bodyPr/>
                    <a:lstStyle/>
                    <a:p>
                      <a:pPr algn="just"/>
                      <a:r>
                        <a:rPr lang="fr-FR" sz="1600" u="none" strike="noStrike" kern="1200" baseline="0" dirty="0">
                          <a:effectLst/>
                          <a:latin typeface="Arial Narrow" pitchFamily="34" charset="0"/>
                        </a:rPr>
                        <a:t>Agile processes promote </a:t>
                      </a:r>
                      <a:r>
                        <a:rPr lang="fr-FR" sz="1600" u="none" strike="noStrike" kern="1200" baseline="0" dirty="0">
                          <a:solidFill>
                            <a:srgbClr val="FF0000"/>
                          </a:solidFill>
                          <a:effectLst/>
                          <a:latin typeface="Arial Narrow" pitchFamily="34" charset="0"/>
                        </a:rPr>
                        <a:t>sustainable development</a:t>
                      </a:r>
                      <a:endParaRPr lang="en-IN" sz="1600" dirty="0">
                        <a:solidFill>
                          <a:srgbClr val="FF0000"/>
                        </a:solidFill>
                        <a:effectLst/>
                        <a:latin typeface="Arial Narrow" pitchFamily="34" charset="0"/>
                      </a:endParaRPr>
                    </a:p>
                  </a:txBody>
                  <a:tcPr/>
                </a:tc>
                <a:extLst>
                  <a:ext uri="{0D108BD9-81ED-4DB2-BD59-A6C34878D82A}">
                    <a16:rowId xmlns:a16="http://schemas.microsoft.com/office/drawing/2014/main" val="10002"/>
                  </a:ext>
                </a:extLst>
              </a:tr>
              <a:tr h="929942">
                <a:tc>
                  <a:txBody>
                    <a:bodyPr/>
                    <a:lstStyle/>
                    <a:p>
                      <a:pPr algn="ctr"/>
                      <a:r>
                        <a:rPr lang="en-US" dirty="0">
                          <a:effectLst/>
                          <a:latin typeface="Arial Narrow" pitchFamily="34" charset="0"/>
                        </a:rPr>
                        <a:t>3</a:t>
                      </a:r>
                      <a:endParaRPr lang="en-IN" dirty="0">
                        <a:effectLst/>
                        <a:latin typeface="Arial Narrow" pitchFamily="34" charset="0"/>
                      </a:endParaRPr>
                    </a:p>
                  </a:txBody>
                  <a:tcPr/>
                </a:tc>
                <a:tc>
                  <a:txBody>
                    <a:bodyPr/>
                    <a:lstStyle/>
                    <a:p>
                      <a:pPr algn="just"/>
                      <a:r>
                        <a:rPr lang="en-IN" sz="1600" u="none" strike="noStrike" kern="1200" baseline="0" dirty="0">
                          <a:solidFill>
                            <a:srgbClr val="FF0000"/>
                          </a:solidFill>
                          <a:effectLst/>
                          <a:latin typeface="Arial Narrow" pitchFamily="34" charset="0"/>
                        </a:rPr>
                        <a:t>Deliver working software frequently, </a:t>
                      </a:r>
                      <a:r>
                        <a:rPr lang="en-IN" sz="1600" u="none" strike="noStrike" kern="1200" baseline="0" dirty="0">
                          <a:effectLst/>
                          <a:latin typeface="Arial Narrow" pitchFamily="34" charset="0"/>
                        </a:rPr>
                        <a:t>from a couple of weeks to a couple of months</a:t>
                      </a:r>
                      <a:endParaRPr lang="en-IN" sz="1600" dirty="0">
                        <a:effectLst/>
                        <a:latin typeface="Arial Narrow" pitchFamily="34" charset="0"/>
                      </a:endParaRPr>
                    </a:p>
                  </a:txBody>
                  <a:tcPr/>
                </a:tc>
                <a:tc>
                  <a:txBody>
                    <a:bodyPr/>
                    <a:lstStyle/>
                    <a:p>
                      <a:pPr algn="ctr"/>
                      <a:r>
                        <a:rPr lang="en-US" dirty="0">
                          <a:effectLst/>
                          <a:latin typeface="Arial Narrow" pitchFamily="34" charset="0"/>
                        </a:rPr>
                        <a:t>9</a:t>
                      </a:r>
                      <a:endParaRPr lang="en-IN" dirty="0">
                        <a:effectLst/>
                        <a:latin typeface="Arial Narrow" pitchFamily="34" charset="0"/>
                      </a:endParaRPr>
                    </a:p>
                  </a:txBody>
                  <a:tcPr/>
                </a:tc>
                <a:tc>
                  <a:txBody>
                    <a:bodyPr/>
                    <a:lstStyle/>
                    <a:p>
                      <a:pPr algn="just"/>
                      <a:r>
                        <a:rPr lang="en-IN" sz="1600" u="none" strike="noStrike" kern="1200" baseline="0" dirty="0">
                          <a:solidFill>
                            <a:srgbClr val="FF0000"/>
                          </a:solidFill>
                          <a:effectLst/>
                          <a:latin typeface="Arial Narrow" pitchFamily="34" charset="0"/>
                        </a:rPr>
                        <a:t>Continuous attention to technical excellence </a:t>
                      </a:r>
                      <a:r>
                        <a:rPr lang="en-IN" sz="1600" u="none" strike="noStrike" kern="1200" baseline="0" dirty="0">
                          <a:effectLst/>
                          <a:latin typeface="Arial Narrow" pitchFamily="34" charset="0"/>
                        </a:rPr>
                        <a:t>and good design enhances agility.</a:t>
                      </a:r>
                      <a:endParaRPr lang="en-IN" sz="1600" dirty="0">
                        <a:effectLst/>
                        <a:latin typeface="Arial Narrow" pitchFamily="34" charset="0"/>
                      </a:endParaRPr>
                    </a:p>
                  </a:txBody>
                  <a:tcPr/>
                </a:tc>
                <a:extLst>
                  <a:ext uri="{0D108BD9-81ED-4DB2-BD59-A6C34878D82A}">
                    <a16:rowId xmlns:a16="http://schemas.microsoft.com/office/drawing/2014/main" val="10003"/>
                  </a:ext>
                </a:extLst>
              </a:tr>
              <a:tr h="654403">
                <a:tc>
                  <a:txBody>
                    <a:bodyPr/>
                    <a:lstStyle/>
                    <a:p>
                      <a:pPr algn="ctr"/>
                      <a:r>
                        <a:rPr lang="en-US" dirty="0">
                          <a:effectLst/>
                          <a:latin typeface="Arial Narrow" pitchFamily="34" charset="0"/>
                        </a:rPr>
                        <a:t>4</a:t>
                      </a:r>
                      <a:endParaRPr lang="en-IN" dirty="0">
                        <a:effectLst/>
                        <a:latin typeface="Arial Narrow" pitchFamily="34" charset="0"/>
                      </a:endParaRPr>
                    </a:p>
                  </a:txBody>
                  <a:tcPr/>
                </a:tc>
                <a:tc>
                  <a:txBody>
                    <a:bodyPr/>
                    <a:lstStyle/>
                    <a:p>
                      <a:pPr algn="just"/>
                      <a:r>
                        <a:rPr lang="en-IN" sz="1600" u="none" strike="noStrike" kern="1200" baseline="0" dirty="0">
                          <a:effectLst/>
                          <a:latin typeface="Arial Narrow" pitchFamily="34" charset="0"/>
                        </a:rPr>
                        <a:t>Business people and developers must </a:t>
                      </a:r>
                      <a:r>
                        <a:rPr lang="en-IN" sz="1600" u="none" strike="noStrike" kern="1200" baseline="0" dirty="0">
                          <a:solidFill>
                            <a:srgbClr val="FF0000"/>
                          </a:solidFill>
                          <a:effectLst/>
                          <a:latin typeface="Arial Narrow" pitchFamily="34" charset="0"/>
                        </a:rPr>
                        <a:t>work together</a:t>
                      </a:r>
                      <a:endParaRPr lang="en-IN" sz="1600" dirty="0">
                        <a:solidFill>
                          <a:srgbClr val="FF0000"/>
                        </a:solidFill>
                        <a:effectLst/>
                        <a:latin typeface="Arial Narrow" pitchFamily="34" charset="0"/>
                      </a:endParaRPr>
                    </a:p>
                  </a:txBody>
                  <a:tcPr/>
                </a:tc>
                <a:tc>
                  <a:txBody>
                    <a:bodyPr/>
                    <a:lstStyle/>
                    <a:p>
                      <a:pPr algn="ctr"/>
                      <a:r>
                        <a:rPr lang="en-US" dirty="0">
                          <a:effectLst/>
                          <a:latin typeface="Arial Narrow" pitchFamily="34" charset="0"/>
                        </a:rPr>
                        <a:t>10</a:t>
                      </a:r>
                      <a:endParaRPr lang="en-IN" dirty="0">
                        <a:effectLst/>
                        <a:latin typeface="Arial Narrow" pitchFamily="34" charset="0"/>
                      </a:endParaRPr>
                    </a:p>
                  </a:txBody>
                  <a:tcPr/>
                </a:tc>
                <a:tc>
                  <a:txBody>
                    <a:bodyPr/>
                    <a:lstStyle/>
                    <a:p>
                      <a:pPr algn="just"/>
                      <a:r>
                        <a:rPr lang="en-IN" sz="1600" u="none" strike="noStrike" kern="1200" baseline="0" dirty="0">
                          <a:solidFill>
                            <a:srgbClr val="FF0000"/>
                          </a:solidFill>
                          <a:effectLst/>
                          <a:latin typeface="Arial Narrow" pitchFamily="34" charset="0"/>
                        </a:rPr>
                        <a:t>Simplicity</a:t>
                      </a:r>
                      <a:r>
                        <a:rPr lang="en-IN" sz="1600" u="none" strike="noStrike" kern="1200" baseline="0" dirty="0">
                          <a:effectLst/>
                          <a:latin typeface="Arial Narrow" pitchFamily="34" charset="0"/>
                        </a:rPr>
                        <a:t> is essential</a:t>
                      </a:r>
                      <a:endParaRPr lang="en-IN" sz="1600" dirty="0">
                        <a:effectLst/>
                        <a:latin typeface="Arial Narrow" pitchFamily="34" charset="0"/>
                      </a:endParaRPr>
                    </a:p>
                  </a:txBody>
                  <a:tcPr/>
                </a:tc>
                <a:extLst>
                  <a:ext uri="{0D108BD9-81ED-4DB2-BD59-A6C34878D82A}">
                    <a16:rowId xmlns:a16="http://schemas.microsoft.com/office/drawing/2014/main" val="10004"/>
                  </a:ext>
                </a:extLst>
              </a:tr>
              <a:tr h="654403">
                <a:tc>
                  <a:txBody>
                    <a:bodyPr/>
                    <a:lstStyle/>
                    <a:p>
                      <a:pPr algn="ctr"/>
                      <a:r>
                        <a:rPr lang="en-US" dirty="0">
                          <a:effectLst/>
                          <a:latin typeface="Arial Narrow" pitchFamily="34" charset="0"/>
                        </a:rPr>
                        <a:t>5</a:t>
                      </a:r>
                      <a:endParaRPr lang="en-IN" dirty="0">
                        <a:effectLst/>
                        <a:latin typeface="Arial Narrow" pitchFamily="34" charset="0"/>
                      </a:endParaRPr>
                    </a:p>
                  </a:txBody>
                  <a:tcPr/>
                </a:tc>
                <a:tc>
                  <a:txBody>
                    <a:bodyPr/>
                    <a:lstStyle/>
                    <a:p>
                      <a:pPr algn="just"/>
                      <a:r>
                        <a:rPr lang="en-IN" sz="1600" u="none" strike="noStrike" kern="1200" baseline="0" dirty="0">
                          <a:effectLst/>
                          <a:latin typeface="Arial Narrow" pitchFamily="34" charset="0"/>
                        </a:rPr>
                        <a:t>Build projects around </a:t>
                      </a:r>
                      <a:r>
                        <a:rPr lang="en-IN" sz="1600" u="none" strike="noStrike" kern="1200" baseline="0" dirty="0">
                          <a:solidFill>
                            <a:srgbClr val="FF0000"/>
                          </a:solidFill>
                          <a:effectLst/>
                          <a:latin typeface="Arial Narrow" pitchFamily="34" charset="0"/>
                        </a:rPr>
                        <a:t>motivated individuals</a:t>
                      </a:r>
                      <a:endParaRPr lang="en-IN" sz="1600" dirty="0">
                        <a:solidFill>
                          <a:srgbClr val="FF0000"/>
                        </a:solidFill>
                        <a:effectLst/>
                        <a:latin typeface="Arial Narrow" pitchFamily="34" charset="0"/>
                      </a:endParaRPr>
                    </a:p>
                  </a:txBody>
                  <a:tcPr/>
                </a:tc>
                <a:tc>
                  <a:txBody>
                    <a:bodyPr/>
                    <a:lstStyle/>
                    <a:p>
                      <a:pPr algn="ctr"/>
                      <a:r>
                        <a:rPr lang="en-US" dirty="0">
                          <a:effectLst/>
                          <a:latin typeface="Arial Narrow" pitchFamily="34" charset="0"/>
                        </a:rPr>
                        <a:t>11</a:t>
                      </a:r>
                      <a:endParaRPr lang="en-IN" dirty="0">
                        <a:effectLst/>
                        <a:latin typeface="Arial Narrow" pitchFamily="34" charset="0"/>
                      </a:endParaRPr>
                    </a:p>
                  </a:txBody>
                  <a:tcPr/>
                </a:tc>
                <a:tc>
                  <a:txBody>
                    <a:bodyPr/>
                    <a:lstStyle/>
                    <a:p>
                      <a:pPr algn="just"/>
                      <a:r>
                        <a:rPr lang="en-IN" sz="1600" u="none" strike="noStrike" kern="1200" baseline="0" dirty="0">
                          <a:effectLst/>
                          <a:latin typeface="Arial Narrow" pitchFamily="34" charset="0"/>
                        </a:rPr>
                        <a:t>The best architectures, requirements, and designs emerge from </a:t>
                      </a:r>
                      <a:r>
                        <a:rPr lang="en-IN" sz="1600" u="none" strike="noStrike" kern="1200" baseline="0" dirty="0">
                          <a:solidFill>
                            <a:srgbClr val="FF0000"/>
                          </a:solidFill>
                          <a:effectLst/>
                          <a:latin typeface="Arial Narrow" pitchFamily="34" charset="0"/>
                        </a:rPr>
                        <a:t>self-organizing teams</a:t>
                      </a:r>
                      <a:endParaRPr lang="en-IN" sz="1600" dirty="0">
                        <a:solidFill>
                          <a:srgbClr val="FF0000"/>
                        </a:solidFill>
                        <a:effectLst/>
                        <a:latin typeface="Arial Narrow" pitchFamily="34" charset="0"/>
                      </a:endParaRPr>
                    </a:p>
                  </a:txBody>
                  <a:tcPr/>
                </a:tc>
                <a:extLst>
                  <a:ext uri="{0D108BD9-81ED-4DB2-BD59-A6C34878D82A}">
                    <a16:rowId xmlns:a16="http://schemas.microsoft.com/office/drawing/2014/main" val="10005"/>
                  </a:ext>
                </a:extLst>
              </a:tr>
              <a:tr h="929942">
                <a:tc>
                  <a:txBody>
                    <a:bodyPr/>
                    <a:lstStyle/>
                    <a:p>
                      <a:pPr algn="ctr"/>
                      <a:r>
                        <a:rPr lang="en-US" dirty="0">
                          <a:effectLst/>
                          <a:latin typeface="Arial Narrow" pitchFamily="34" charset="0"/>
                        </a:rPr>
                        <a:t>6</a:t>
                      </a:r>
                      <a:endParaRPr lang="en-IN" dirty="0">
                        <a:effectLst/>
                        <a:latin typeface="Arial Narrow" pitchFamily="34" charset="0"/>
                      </a:endParaRPr>
                    </a:p>
                  </a:txBody>
                  <a:tcPr/>
                </a:tc>
                <a:tc>
                  <a:txBody>
                    <a:bodyPr/>
                    <a:lstStyle/>
                    <a:p>
                      <a:pPr algn="just"/>
                      <a:r>
                        <a:rPr lang="en-IN" sz="1600" u="none" strike="noStrike" kern="1200" baseline="0" dirty="0">
                          <a:solidFill>
                            <a:srgbClr val="FF0000"/>
                          </a:solidFill>
                          <a:effectLst/>
                          <a:latin typeface="Arial Narrow" pitchFamily="34" charset="0"/>
                        </a:rPr>
                        <a:t>Face-to-Face conversation</a:t>
                      </a:r>
                      <a:endParaRPr lang="en-IN" sz="1600" dirty="0">
                        <a:solidFill>
                          <a:srgbClr val="FF0000"/>
                        </a:solidFill>
                        <a:effectLst/>
                        <a:latin typeface="Arial Narrow" pitchFamily="34" charset="0"/>
                      </a:endParaRPr>
                    </a:p>
                  </a:txBody>
                  <a:tcPr/>
                </a:tc>
                <a:tc>
                  <a:txBody>
                    <a:bodyPr/>
                    <a:lstStyle/>
                    <a:p>
                      <a:pPr algn="ctr"/>
                      <a:r>
                        <a:rPr lang="en-US" dirty="0">
                          <a:effectLst/>
                          <a:latin typeface="Arial Narrow" pitchFamily="34" charset="0"/>
                        </a:rPr>
                        <a:t>12</a:t>
                      </a:r>
                      <a:endParaRPr lang="en-IN" dirty="0">
                        <a:effectLst/>
                        <a:latin typeface="Arial Narrow" pitchFamily="34" charset="0"/>
                      </a:endParaRPr>
                    </a:p>
                  </a:txBody>
                  <a:tcPr/>
                </a:tc>
                <a:tc>
                  <a:txBody>
                    <a:bodyPr/>
                    <a:lstStyle/>
                    <a:p>
                      <a:pPr algn="just"/>
                      <a:r>
                        <a:rPr lang="en-IN" sz="1600" u="none" strike="noStrike" kern="1200" baseline="0" dirty="0">
                          <a:effectLst/>
                          <a:latin typeface="Arial Narrow" pitchFamily="34" charset="0"/>
                        </a:rPr>
                        <a:t>At regular intervals, the team </a:t>
                      </a:r>
                      <a:r>
                        <a:rPr lang="en-IN" sz="1600" u="none" strike="noStrike" kern="1200" baseline="0" dirty="0">
                          <a:solidFill>
                            <a:srgbClr val="FF0000"/>
                          </a:solidFill>
                          <a:effectLst/>
                          <a:latin typeface="Arial Narrow" pitchFamily="34" charset="0"/>
                        </a:rPr>
                        <a:t>reflects on how to become more effective</a:t>
                      </a:r>
                      <a:r>
                        <a:rPr lang="en-IN" sz="1600" u="none" strike="noStrike" kern="1200" baseline="0" dirty="0">
                          <a:effectLst/>
                          <a:latin typeface="Arial Narrow" pitchFamily="34" charset="0"/>
                        </a:rPr>
                        <a:t>, then tunes and adjusts its behaviour accordingly</a:t>
                      </a:r>
                      <a:endParaRPr lang="en-IN" sz="1600" dirty="0">
                        <a:effectLst/>
                        <a:latin typeface="Arial Narrow" pitchFamily="34" charset="0"/>
                      </a:endParaRPr>
                    </a:p>
                  </a:txBody>
                  <a:tcPr/>
                </a:tc>
                <a:extLst>
                  <a:ext uri="{0D108BD9-81ED-4DB2-BD59-A6C34878D82A}">
                    <a16:rowId xmlns:a16="http://schemas.microsoft.com/office/drawing/2014/main" val="10006"/>
                  </a:ext>
                </a:extLst>
              </a:tr>
            </a:tbl>
          </a:graphicData>
        </a:graphic>
      </p:graphicFrame>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28</a:t>
            </a:fld>
            <a:endParaRPr lang="en-IN"/>
          </a:p>
        </p:txBody>
      </p:sp>
      <p:sp>
        <p:nvSpPr>
          <p:cNvPr id="3" name="Date Placeholder 2">
            <a:extLst>
              <a:ext uri="{FF2B5EF4-FFF2-40B4-BE49-F238E27FC236}">
                <a16:creationId xmlns:a16="http://schemas.microsoft.com/office/drawing/2014/main" id="{EBE6680D-242F-440A-4138-C6F97F819C0C}"/>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1811649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5536" y="116632"/>
            <a:ext cx="5832648" cy="634082"/>
          </a:xfrm>
          <a:ln>
            <a:noFill/>
          </a:ln>
        </p:spPr>
        <p:style>
          <a:lnRef idx="2">
            <a:schemeClr val="accent2"/>
          </a:lnRef>
          <a:fillRef idx="1">
            <a:schemeClr val="lt1"/>
          </a:fillRef>
          <a:effectRef idx="0">
            <a:schemeClr val="accent2"/>
          </a:effectRef>
          <a:fontRef idx="minor">
            <a:schemeClr val="dk1"/>
          </a:fontRef>
        </p:style>
        <p:txBody>
          <a:bodyPr>
            <a:normAutofit/>
          </a:bodyPr>
          <a:lstStyle/>
          <a:p>
            <a:r>
              <a:rPr lang="en-US" sz="2800" b="1" dirty="0">
                <a:effectLst>
                  <a:outerShdw blurRad="38100" dist="38100" dir="2700000" algn="tl">
                    <a:srgbClr val="000000">
                      <a:alpha val="43137"/>
                    </a:srgbClr>
                  </a:outerShdw>
                </a:effectLst>
                <a:latin typeface="Arial Narrow" pitchFamily="34" charset="0"/>
              </a:rPr>
              <a:t>Analytics : Up-front Work Vs. Agility</a:t>
            </a:r>
            <a:endParaRPr lang="en-IN" sz="2800" b="1" dirty="0">
              <a:effectLst>
                <a:outerShdw blurRad="38100" dist="38100" dir="2700000" algn="tl">
                  <a:srgbClr val="000000">
                    <a:alpha val="43137"/>
                  </a:srgbClr>
                </a:outerShdw>
              </a:effectLst>
              <a:latin typeface="Arial Narrow" pitchFamily="34" charset="0"/>
            </a:endParaRPr>
          </a:p>
        </p:txBody>
      </p:sp>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29</a:t>
            </a:fld>
            <a:endParaRPr lang="en-IN"/>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536" y="836712"/>
            <a:ext cx="4176464" cy="4708981"/>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4788024" y="836712"/>
            <a:ext cx="3924436" cy="4708981"/>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b="1" u="sng" dirty="0">
                <a:effectLst>
                  <a:outerShdw blurRad="38100" dist="38100" dir="2700000" algn="tl">
                    <a:srgbClr val="000000">
                      <a:alpha val="43137"/>
                    </a:srgbClr>
                  </a:outerShdw>
                </a:effectLst>
                <a:latin typeface="Arial Narrow" pitchFamily="34" charset="0"/>
              </a:rPr>
              <a:t>Interpretations:</a:t>
            </a:r>
          </a:p>
          <a:p>
            <a:pPr marL="342900" indent="-342900" algn="just">
              <a:buFont typeface="+mj-lt"/>
              <a:buAutoNum type="arabicPeriod"/>
            </a:pPr>
            <a:r>
              <a:rPr lang="en-IN" sz="1400" dirty="0">
                <a:latin typeface="Arial Narrow" pitchFamily="34" charset="0"/>
              </a:rPr>
              <a:t>There is one line representing each of these three projects, starting near the Y axis and descending, at different rates, to the X axis at the 50 mark. This shows that adding time for up-front work reduces later rework</a:t>
            </a:r>
            <a:r>
              <a:rPr lang="en-IN" sz="1600" dirty="0">
                <a:latin typeface="Arial Narrow" pitchFamily="34" charset="0"/>
              </a:rPr>
              <a:t>.</a:t>
            </a:r>
          </a:p>
          <a:p>
            <a:pPr marL="342900" indent="-342900" algn="just">
              <a:buFont typeface="+mj-lt"/>
              <a:buAutoNum type="arabicPeriod"/>
            </a:pPr>
            <a:r>
              <a:rPr lang="en-IN" sz="1400" dirty="0">
                <a:latin typeface="Arial Narrow" pitchFamily="34" charset="0"/>
              </a:rPr>
              <a:t>when you sum each of those downward-trending lines (for the 10, 100, and 1,000 KSLOC projects) with the upward sloping line for the up-front (initial architecture and risk resolution) work, you get the second set of three lines, which start at the Y axis and meet the upward sloping line at the 50 mark on the X axis.</a:t>
            </a:r>
          </a:p>
          <a:p>
            <a:pPr marL="342900" indent="-342900" algn="just">
              <a:buFont typeface="+mj-lt"/>
              <a:buAutoNum type="arabicPeriod"/>
            </a:pPr>
            <a:r>
              <a:rPr lang="en-IN" sz="1400" dirty="0">
                <a:latin typeface="Arial Narrow" pitchFamily="34" charset="0"/>
              </a:rPr>
              <a:t>These lines show that there is a sweet spot for each project. For the 10 KSLOC project, the sweet spot is at the far left. This says that devoting much, if any, time to up-front work is a waste for a small project.</a:t>
            </a:r>
          </a:p>
          <a:p>
            <a:pPr marL="342900" indent="-342900" algn="just">
              <a:buFont typeface="+mj-lt"/>
              <a:buAutoNum type="arabicPeriod"/>
            </a:pPr>
            <a:r>
              <a:rPr lang="en-IN" sz="1400" dirty="0">
                <a:latin typeface="Arial Narrow" pitchFamily="34" charset="0"/>
              </a:rPr>
              <a:t>For the 100 KSLOC project, the sweet spot is at around 20 percent of the project schedule. And for the 1,000 KSLOC project, the sweet spot is at around 40 percent of the project schedule.</a:t>
            </a:r>
          </a:p>
        </p:txBody>
      </p:sp>
      <p:sp>
        <p:nvSpPr>
          <p:cNvPr id="7" name="TextBox 6"/>
          <p:cNvSpPr txBox="1"/>
          <p:nvPr/>
        </p:nvSpPr>
        <p:spPr>
          <a:xfrm>
            <a:off x="431540" y="5836915"/>
            <a:ext cx="8280920" cy="61555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IN" sz="1600" dirty="0">
                <a:solidFill>
                  <a:srgbClr val="FF0000"/>
                </a:solidFill>
                <a:effectLst>
                  <a:outerShdw blurRad="38100" dist="38100" dir="2700000" algn="tl">
                    <a:srgbClr val="000000">
                      <a:alpha val="43137"/>
                    </a:srgbClr>
                  </a:outerShdw>
                </a:effectLst>
                <a:latin typeface="Arial Narrow" pitchFamily="34" charset="0"/>
              </a:rPr>
              <a:t>A project with a million lines of code is enormously complex, and it is difficult to imagine how Agile principles alone can cope with this complexity if there is no architecture to guide and organize the effort</a:t>
            </a:r>
            <a:r>
              <a:rPr lang="en-IN" dirty="0"/>
              <a:t>.</a:t>
            </a:r>
          </a:p>
        </p:txBody>
      </p:sp>
      <p:sp>
        <p:nvSpPr>
          <p:cNvPr id="3" name="Date Placeholder 2">
            <a:extLst>
              <a:ext uri="{FF2B5EF4-FFF2-40B4-BE49-F238E27FC236}">
                <a16:creationId xmlns:a16="http://schemas.microsoft.com/office/drawing/2014/main" id="{71B02248-4C42-CE45-06DB-73E8CD8AE2F7}"/>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22526526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4082"/>
          </a:xfrm>
        </p:spPr>
        <p:txBody>
          <a:bodyPr>
            <a:normAutofit fontScale="90000"/>
          </a:bodyPr>
          <a:lstStyle/>
          <a:p>
            <a:pPr algn="l"/>
            <a:r>
              <a:rPr lang="en-US" sz="4000" dirty="0">
                <a:latin typeface="Arial Narrow" pitchFamily="34" charset="0"/>
              </a:rPr>
              <a:t>Agenda</a:t>
            </a:r>
            <a:endParaRPr lang="en-IN" sz="4000" dirty="0">
              <a:latin typeface="Arial Narrow" pitchFamily="34" charset="0"/>
            </a:endParaRPr>
          </a:p>
        </p:txBody>
      </p:sp>
      <p:sp>
        <p:nvSpPr>
          <p:cNvPr id="3" name="Content Placeholder 2"/>
          <p:cNvSpPr>
            <a:spLocks noGrp="1"/>
          </p:cNvSpPr>
          <p:nvPr>
            <p:ph idx="1"/>
          </p:nvPr>
        </p:nvSpPr>
        <p:spPr>
          <a:xfrm>
            <a:off x="457200" y="1196752"/>
            <a:ext cx="8229600" cy="4061048"/>
          </a:xfrm>
          <a:ln>
            <a:noFill/>
          </a:ln>
        </p:spPr>
        <p:style>
          <a:lnRef idx="2">
            <a:schemeClr val="accent2"/>
          </a:lnRef>
          <a:fillRef idx="1">
            <a:schemeClr val="lt1"/>
          </a:fillRef>
          <a:effectRef idx="0">
            <a:schemeClr val="accent2"/>
          </a:effectRef>
          <a:fontRef idx="minor">
            <a:schemeClr val="dk1"/>
          </a:fontRef>
        </p:style>
        <p:txBody>
          <a:bodyPr>
            <a:normAutofit/>
          </a:bodyPr>
          <a:lstStyle/>
          <a:p>
            <a:pPr>
              <a:buFont typeface="Wingdings" panose="05000000000000000000" pitchFamily="2" charset="2"/>
              <a:buChar char="§"/>
            </a:pPr>
            <a:r>
              <a:rPr lang="en-US" sz="2000" dirty="0">
                <a:solidFill>
                  <a:schemeClr val="tx1"/>
                </a:solidFill>
                <a:latin typeface="Arial" pitchFamily="34" charset="0"/>
                <a:cs typeface="Arial" pitchFamily="34" charset="0"/>
              </a:rPr>
              <a:t>Architecturally Significant Requirements (ASR)</a:t>
            </a:r>
            <a:endParaRPr lang="en-IN" sz="2000" dirty="0">
              <a:solidFill>
                <a:schemeClr val="tx1"/>
              </a:solidFill>
              <a:latin typeface="Arial" pitchFamily="34" charset="0"/>
              <a:cs typeface="Arial" pitchFamily="34" charset="0"/>
            </a:endParaRPr>
          </a:p>
          <a:p>
            <a:pPr>
              <a:buFont typeface="Wingdings" panose="05000000000000000000" pitchFamily="2" charset="2"/>
              <a:buChar char="§"/>
            </a:pPr>
            <a:r>
              <a:rPr lang="en-IN" sz="2000" dirty="0">
                <a:solidFill>
                  <a:schemeClr val="tx1"/>
                </a:solidFill>
                <a:latin typeface="Arial" pitchFamily="34" charset="0"/>
                <a:cs typeface="Arial" pitchFamily="34" charset="0"/>
              </a:rPr>
              <a:t>Identifying ASR from Requirement Documents </a:t>
            </a:r>
          </a:p>
          <a:p>
            <a:pPr marL="342900" lvl="1" indent="-342900">
              <a:buFont typeface="Wingdings" panose="05000000000000000000" pitchFamily="2" charset="2"/>
              <a:buChar char="§"/>
            </a:pPr>
            <a:r>
              <a:rPr lang="en-IN" sz="2000" dirty="0">
                <a:solidFill>
                  <a:schemeClr val="tx1"/>
                </a:solidFill>
                <a:latin typeface="Arial" pitchFamily="34" charset="0"/>
                <a:cs typeface="Arial" pitchFamily="34" charset="0"/>
              </a:rPr>
              <a:t>Interviewing Stakeholders (QAW – Quality Attributes Workshop)</a:t>
            </a:r>
          </a:p>
          <a:p>
            <a:pPr marL="342900" lvl="1" indent="-342900">
              <a:buFont typeface="Wingdings" panose="05000000000000000000" pitchFamily="2" charset="2"/>
              <a:buChar char="§"/>
            </a:pPr>
            <a:r>
              <a:rPr lang="en-US" sz="2000" dirty="0">
                <a:solidFill>
                  <a:schemeClr val="tx1"/>
                </a:solidFill>
                <a:latin typeface="Arial" pitchFamily="34" charset="0"/>
                <a:cs typeface="Arial" pitchFamily="34" charset="0"/>
              </a:rPr>
              <a:t>Identifying Business Goals (PALM – Pedigreed Attribute </a:t>
            </a:r>
            <a:r>
              <a:rPr lang="en-US" sz="2000" dirty="0" err="1">
                <a:solidFill>
                  <a:schemeClr val="tx1"/>
                </a:solidFill>
                <a:latin typeface="Arial" pitchFamily="34" charset="0"/>
                <a:cs typeface="Arial" pitchFamily="34" charset="0"/>
              </a:rPr>
              <a:t>eLicitation</a:t>
            </a:r>
            <a:r>
              <a:rPr lang="en-US" sz="2000" dirty="0">
                <a:solidFill>
                  <a:schemeClr val="tx1"/>
                </a:solidFill>
                <a:latin typeface="Arial" pitchFamily="34" charset="0"/>
                <a:cs typeface="Arial" pitchFamily="34" charset="0"/>
              </a:rPr>
              <a:t> Method)</a:t>
            </a:r>
            <a:endParaRPr lang="en-IN" sz="2000" dirty="0">
              <a:solidFill>
                <a:schemeClr val="tx1"/>
              </a:solidFill>
              <a:latin typeface="Arial" pitchFamily="34" charset="0"/>
              <a:cs typeface="Arial" pitchFamily="34" charset="0"/>
            </a:endParaRPr>
          </a:p>
          <a:p>
            <a:pPr marL="342900" lvl="1" indent="-342900">
              <a:buFont typeface="Wingdings" panose="05000000000000000000" pitchFamily="2" charset="2"/>
              <a:buChar char="§"/>
            </a:pPr>
            <a:r>
              <a:rPr lang="en-US" sz="2000" dirty="0">
                <a:solidFill>
                  <a:schemeClr val="tx1"/>
                </a:solidFill>
                <a:latin typeface="Arial" pitchFamily="34" charset="0"/>
                <a:cs typeface="Arial" pitchFamily="34" charset="0"/>
              </a:rPr>
              <a:t>Building  Utility Tree</a:t>
            </a:r>
          </a:p>
          <a:p>
            <a:pPr>
              <a:buFont typeface="Wingdings" panose="05000000000000000000" pitchFamily="2" charset="2"/>
              <a:buChar char="§"/>
            </a:pPr>
            <a:r>
              <a:rPr lang="en-US" sz="2000" dirty="0">
                <a:solidFill>
                  <a:schemeClr val="tx1"/>
                </a:solidFill>
                <a:latin typeface="Arial" pitchFamily="34" charset="0"/>
                <a:cs typeface="Arial" pitchFamily="34" charset="0"/>
              </a:rPr>
              <a:t>What will be the best way forward?</a:t>
            </a:r>
          </a:p>
        </p:txBody>
      </p:sp>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3</a:t>
            </a:fld>
            <a:endParaRPr lang="en-IN"/>
          </a:p>
        </p:txBody>
      </p:sp>
      <p:sp>
        <p:nvSpPr>
          <p:cNvPr id="6" name="Date Placeholder 5">
            <a:extLst>
              <a:ext uri="{FF2B5EF4-FFF2-40B4-BE49-F238E27FC236}">
                <a16:creationId xmlns:a16="http://schemas.microsoft.com/office/drawing/2014/main" id="{4BA1F68C-1BDE-733C-1F1C-8B492AE05F3A}"/>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12507790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6635080" cy="778098"/>
          </a:xfrm>
          <a:ln>
            <a:noFill/>
          </a:ln>
        </p:spPr>
        <p:style>
          <a:lnRef idx="2">
            <a:schemeClr val="accent2"/>
          </a:lnRef>
          <a:fillRef idx="1">
            <a:schemeClr val="lt1"/>
          </a:fillRef>
          <a:effectRef idx="0">
            <a:schemeClr val="accent2"/>
          </a:effectRef>
          <a:fontRef idx="minor">
            <a:schemeClr val="dk1"/>
          </a:fontRef>
        </p:style>
        <p:txBody>
          <a:bodyPr>
            <a:normAutofit/>
          </a:bodyPr>
          <a:lstStyle/>
          <a:p>
            <a:r>
              <a:rPr lang="en-US" sz="2800" b="1" dirty="0">
                <a:effectLst>
                  <a:outerShdw blurRad="38100" dist="38100" dir="2700000" algn="tl">
                    <a:srgbClr val="000000">
                      <a:alpha val="43137"/>
                    </a:srgbClr>
                  </a:outerShdw>
                </a:effectLst>
                <a:latin typeface="Arial Narrow" pitchFamily="34" charset="0"/>
              </a:rPr>
              <a:t>BDUF (Big Design Up-front Model) for Agile</a:t>
            </a:r>
            <a:endParaRPr lang="en-IN" sz="2800" b="1" dirty="0">
              <a:effectLst>
                <a:outerShdw blurRad="38100" dist="38100" dir="2700000" algn="tl">
                  <a:srgbClr val="000000">
                    <a:alpha val="43137"/>
                  </a:srgbClr>
                </a:outerShdw>
              </a:effectLst>
              <a:latin typeface="Arial Narrow" pitchFamily="34" charset="0"/>
            </a:endParaRPr>
          </a:p>
        </p:txBody>
      </p:sp>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30</a:t>
            </a:fld>
            <a:endParaRPr lang="en-IN"/>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512" y="1196752"/>
            <a:ext cx="8640960" cy="4896544"/>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195164" y="6165304"/>
            <a:ext cx="5073377" cy="369332"/>
          </a:xfrm>
          <a:prstGeom prst="rect">
            <a:avLst/>
          </a:prstGeom>
          <a:noFill/>
        </p:spPr>
        <p:txBody>
          <a:bodyPr wrap="none" rtlCol="0">
            <a:spAutoFit/>
          </a:bodyPr>
          <a:lstStyle/>
          <a:p>
            <a:r>
              <a:rPr lang="en-US" b="1" dirty="0">
                <a:solidFill>
                  <a:srgbClr val="FF0000"/>
                </a:solidFill>
                <a:latin typeface="Arial Narrow" pitchFamily="34" charset="0"/>
              </a:rPr>
              <a:t>Define Architecture completely Before Implementation</a:t>
            </a:r>
            <a:endParaRPr lang="en-IN" b="1" dirty="0">
              <a:solidFill>
                <a:srgbClr val="FF0000"/>
              </a:solidFill>
              <a:latin typeface="Arial Narrow" pitchFamily="34" charset="0"/>
            </a:endParaRPr>
          </a:p>
        </p:txBody>
      </p:sp>
      <p:sp>
        <p:nvSpPr>
          <p:cNvPr id="3" name="Date Placeholder 2">
            <a:extLst>
              <a:ext uri="{FF2B5EF4-FFF2-40B4-BE49-F238E27FC236}">
                <a16:creationId xmlns:a16="http://schemas.microsoft.com/office/drawing/2014/main" id="{BF58A9F4-93BC-EC6D-7106-B0C679EC206E}"/>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15360834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BC5AA-1B03-0AEB-6977-2AB833C9893D}"/>
              </a:ext>
            </a:extLst>
          </p:cNvPr>
          <p:cNvSpPr>
            <a:spLocks noGrp="1"/>
          </p:cNvSpPr>
          <p:nvPr>
            <p:ph type="title"/>
          </p:nvPr>
        </p:nvSpPr>
        <p:spPr/>
        <p:txBody>
          <a:bodyPr/>
          <a:lstStyle/>
          <a:p>
            <a:r>
              <a:rPr lang="en-GB" dirty="0"/>
              <a:t>Thank you!</a:t>
            </a:r>
            <a:endParaRPr lang="en-US" dirty="0"/>
          </a:p>
        </p:txBody>
      </p:sp>
      <p:sp>
        <p:nvSpPr>
          <p:cNvPr id="3" name="Content Placeholder 2">
            <a:extLst>
              <a:ext uri="{FF2B5EF4-FFF2-40B4-BE49-F238E27FC236}">
                <a16:creationId xmlns:a16="http://schemas.microsoft.com/office/drawing/2014/main" id="{633198ED-E100-F47B-B26D-A1D942CEB2E8}"/>
              </a:ext>
            </a:extLst>
          </p:cNvPr>
          <p:cNvSpPr>
            <a:spLocks noGrp="1"/>
          </p:cNvSpPr>
          <p:nvPr>
            <p:ph idx="1"/>
          </p:nvPr>
        </p:nvSpPr>
        <p:spPr/>
        <p:txBody>
          <a:bodyPr/>
          <a:lstStyle/>
          <a:p>
            <a:r>
              <a:rPr lang="en-GB" dirty="0">
                <a:hlinkClick r:id="rId2"/>
              </a:rPr>
              <a:t>Sat Arch Episode Ep - 23: Architecturally Significant Requirements Part 1 (youtube.com)</a:t>
            </a:r>
            <a:endParaRPr lang="en-GB" dirty="0"/>
          </a:p>
          <a:p>
            <a:endParaRPr lang="en-GB" dirty="0"/>
          </a:p>
          <a:p>
            <a:r>
              <a:rPr lang="en-GB" dirty="0"/>
              <a:t>Assignment work – [10 marks]-</a:t>
            </a:r>
          </a:p>
          <a:p>
            <a:r>
              <a:rPr lang="en-GB" dirty="0">
                <a:hlinkClick r:id="rId3"/>
              </a:rPr>
              <a:t>How To Write A Case Study? | Amazon Case Study Example (youtube.com)</a:t>
            </a:r>
            <a:endParaRPr lang="en-US" dirty="0"/>
          </a:p>
        </p:txBody>
      </p:sp>
      <p:sp>
        <p:nvSpPr>
          <p:cNvPr id="4" name="Footer Placeholder 3">
            <a:extLst>
              <a:ext uri="{FF2B5EF4-FFF2-40B4-BE49-F238E27FC236}">
                <a16:creationId xmlns:a16="http://schemas.microsoft.com/office/drawing/2014/main" id="{F056A74B-304E-652F-27C7-4ED28C0C2B21}"/>
              </a:ext>
            </a:extLst>
          </p:cNvPr>
          <p:cNvSpPr>
            <a:spLocks noGrp="1"/>
          </p:cNvSpPr>
          <p:nvPr>
            <p:ph type="ftr" sz="quarter" idx="11"/>
          </p:nvPr>
        </p:nvSpPr>
        <p:spPr/>
        <p:txBody>
          <a:bodyPr/>
          <a:lstStyle/>
          <a:p>
            <a:r>
              <a:rPr lang="en-IN"/>
              <a:t>SEZG651/SSZG653 Software Architectures</a:t>
            </a:r>
          </a:p>
        </p:txBody>
      </p:sp>
      <p:sp>
        <p:nvSpPr>
          <p:cNvPr id="5" name="Slide Number Placeholder 4">
            <a:extLst>
              <a:ext uri="{FF2B5EF4-FFF2-40B4-BE49-F238E27FC236}">
                <a16:creationId xmlns:a16="http://schemas.microsoft.com/office/drawing/2014/main" id="{658A3CB9-336A-D89E-A593-FC2D016C8235}"/>
              </a:ext>
            </a:extLst>
          </p:cNvPr>
          <p:cNvSpPr>
            <a:spLocks noGrp="1"/>
          </p:cNvSpPr>
          <p:nvPr>
            <p:ph type="sldNum" sz="quarter" idx="12"/>
          </p:nvPr>
        </p:nvSpPr>
        <p:spPr/>
        <p:txBody>
          <a:bodyPr/>
          <a:lstStyle/>
          <a:p>
            <a:fld id="{2E82692E-DCDE-415B-8665-CBE2C4DE6DB9}" type="slidenum">
              <a:rPr lang="en-IN" smtClean="0"/>
              <a:t>31</a:t>
            </a:fld>
            <a:endParaRPr lang="en-IN"/>
          </a:p>
        </p:txBody>
      </p:sp>
      <p:sp>
        <p:nvSpPr>
          <p:cNvPr id="6" name="Date Placeholder 5">
            <a:extLst>
              <a:ext uri="{FF2B5EF4-FFF2-40B4-BE49-F238E27FC236}">
                <a16:creationId xmlns:a16="http://schemas.microsoft.com/office/drawing/2014/main" id="{BD961B46-A2F7-AF82-56B4-7452FBF2035F}"/>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21963865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5536" y="274638"/>
            <a:ext cx="8208912" cy="706090"/>
          </a:xfrm>
        </p:spPr>
        <p:txBody>
          <a:bodyPr>
            <a:noAutofit/>
          </a:bodyPr>
          <a:lstStyle/>
          <a:p>
            <a:pPr algn="l"/>
            <a:r>
              <a:rPr lang="en-US" sz="2400" b="1" dirty="0">
                <a:latin typeface="Arial" panose="020B0604020202020204" pitchFamily="34" charset="0"/>
                <a:cs typeface="Arial" panose="020B0604020202020204" pitchFamily="34" charset="0"/>
              </a:rPr>
              <a:t>Architecturally Significant Requirements (ASR)</a:t>
            </a:r>
            <a:endParaRPr lang="en-IN" sz="2400"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251520" y="980728"/>
            <a:ext cx="8568952" cy="5375622"/>
          </a:xfrm>
          <a:ln>
            <a:noFill/>
          </a:ln>
        </p:spPr>
        <p:style>
          <a:lnRef idx="2">
            <a:schemeClr val="accent2"/>
          </a:lnRef>
          <a:fillRef idx="1">
            <a:schemeClr val="lt1"/>
          </a:fillRef>
          <a:effectRef idx="0">
            <a:schemeClr val="accent2"/>
          </a:effectRef>
          <a:fontRef idx="minor">
            <a:schemeClr val="dk1"/>
          </a:fontRef>
        </p:style>
        <p:txBody>
          <a:bodyPr>
            <a:normAutofit fontScale="92500" lnSpcReduction="20000"/>
          </a:bodyPr>
          <a:lstStyle/>
          <a:p>
            <a:pPr algn="just">
              <a:buFont typeface="Wingdings" panose="05000000000000000000" pitchFamily="2" charset="2"/>
              <a:buChar char="§"/>
            </a:pPr>
            <a:r>
              <a:rPr lang="en-IN" sz="2400" dirty="0">
                <a:latin typeface="Arial" panose="020B0604020202020204" pitchFamily="34" charset="0"/>
                <a:cs typeface="Arial" panose="020B0604020202020204" pitchFamily="34" charset="0"/>
              </a:rPr>
              <a:t>An architecturally significant requirement (ASR) is a requirement that will have a profound effect on the architecture of a system </a:t>
            </a:r>
          </a:p>
          <a:p>
            <a:pPr algn="just">
              <a:buFont typeface="Wingdings" panose="05000000000000000000" pitchFamily="2" charset="2"/>
              <a:buChar char="§"/>
            </a:pPr>
            <a:r>
              <a:rPr lang="en-US" sz="2400" dirty="0">
                <a:latin typeface="Arial" panose="020B0604020202020204" pitchFamily="34" charset="0"/>
                <a:cs typeface="Arial" panose="020B0604020202020204" pitchFamily="34" charset="0"/>
              </a:rPr>
              <a:t>Architecturally significant requirements are those requirements that have a measurable effect on a computer system’s architecture.</a:t>
            </a:r>
          </a:p>
          <a:p>
            <a:pPr algn="just">
              <a:buFont typeface="Wingdings" panose="05000000000000000000" pitchFamily="2" charset="2"/>
              <a:buChar char="§"/>
            </a:pPr>
            <a:r>
              <a:rPr lang="en-US" sz="2400" dirty="0">
                <a:latin typeface="Arial" panose="020B0604020202020204" pitchFamily="34" charset="0"/>
                <a:cs typeface="Arial" panose="020B0604020202020204" pitchFamily="34" charset="0"/>
              </a:rPr>
              <a:t>This can comprise both software and hardware requirements. They are a subset of requirements, the subset that affects the architecture of a system in measurably identifiable ways.</a:t>
            </a:r>
          </a:p>
          <a:p>
            <a:pPr algn="just">
              <a:buFont typeface="Wingdings" panose="05000000000000000000" pitchFamily="2" charset="2"/>
              <a:buChar char="§"/>
            </a:pPr>
            <a:r>
              <a:rPr lang="en-IN" sz="2400" dirty="0">
                <a:latin typeface="Arial" panose="020B0604020202020204" pitchFamily="34" charset="0"/>
                <a:cs typeface="Arial" panose="020B0604020202020204" pitchFamily="34" charset="0"/>
              </a:rPr>
              <a:t>Architecture might well be dramatically different in the absence of such a requirement.</a:t>
            </a:r>
            <a:r>
              <a:rPr lang="en-US" sz="2400" dirty="0">
                <a:solidFill>
                  <a:srgbClr val="FF0000"/>
                </a:solidFill>
                <a:latin typeface="Arial" panose="020B0604020202020204" pitchFamily="34" charset="0"/>
                <a:cs typeface="Arial" panose="020B0604020202020204" pitchFamily="34" charset="0"/>
              </a:rPr>
              <a:t> </a:t>
            </a:r>
          </a:p>
          <a:p>
            <a:pPr algn="just">
              <a:buFont typeface="Wingdings" panose="05000000000000000000" pitchFamily="2" charset="2"/>
              <a:buChar char="§"/>
            </a:pPr>
            <a:r>
              <a:rPr lang="en-US" sz="2400" dirty="0">
                <a:latin typeface="Arial" panose="020B0604020202020204" pitchFamily="34" charset="0"/>
                <a:cs typeface="Arial" panose="020B0604020202020204" pitchFamily="34" charset="0"/>
              </a:rPr>
              <a:t>ASRs play a key role in determining the overall structure of a software system and influence design decisions early in the development process</a:t>
            </a:r>
          </a:p>
          <a:p>
            <a:pPr algn="just">
              <a:buFont typeface="Wingdings" panose="05000000000000000000" pitchFamily="2" charset="2"/>
              <a:buChar char="§"/>
            </a:pPr>
            <a:r>
              <a:rPr lang="en-US" sz="2400" dirty="0">
                <a:latin typeface="Arial" panose="020B0604020202020204" pitchFamily="34" charset="0"/>
                <a:cs typeface="Arial" panose="020B0604020202020204" pitchFamily="34" charset="0"/>
              </a:rPr>
              <a:t>Important to categorize requirements into Critical, Important and Useful</a:t>
            </a:r>
          </a:p>
          <a:p>
            <a:pPr algn="just">
              <a:buFont typeface="Wingdings" panose="05000000000000000000" pitchFamily="2" charset="2"/>
              <a:buChar char="§"/>
            </a:pPr>
            <a:r>
              <a:rPr lang="en-US" sz="2400" dirty="0">
                <a:latin typeface="Arial" panose="020B0604020202020204" pitchFamily="34" charset="0"/>
                <a:cs typeface="Arial" panose="020B0604020202020204" pitchFamily="34" charset="0"/>
              </a:rPr>
              <a:t>Even in critical applications only 40 % of software features are used</a:t>
            </a:r>
            <a:r>
              <a:rPr lang="en-US" sz="2400" dirty="0">
                <a:solidFill>
                  <a:schemeClr val="tx1"/>
                </a:solidFill>
                <a:latin typeface="Arial" panose="020B0604020202020204" pitchFamily="34" charset="0"/>
                <a:cs typeface="Arial" panose="020B0604020202020204" pitchFamily="34" charset="0"/>
              </a:rPr>
              <a:t>.</a:t>
            </a:r>
          </a:p>
          <a:p>
            <a:pPr algn="just">
              <a:buFont typeface="Wingdings" panose="05000000000000000000" pitchFamily="2" charset="2"/>
              <a:buChar char="§"/>
            </a:pPr>
            <a:endParaRPr lang="en-US" sz="2400" dirty="0">
              <a:solidFill>
                <a:schemeClr val="tx1"/>
              </a:solidFill>
              <a:latin typeface="Arial" panose="020B0604020202020204" pitchFamily="34" charset="0"/>
              <a:cs typeface="Arial" panose="020B0604020202020204" pitchFamily="34" charset="0"/>
            </a:endParaRPr>
          </a:p>
          <a:p>
            <a:pPr algn="just">
              <a:buFont typeface="Wingdings" panose="05000000000000000000" pitchFamily="2" charset="2"/>
              <a:buChar char="§"/>
            </a:pPr>
            <a:endParaRPr lang="en-US" sz="2400" dirty="0">
              <a:latin typeface="Arial" panose="020B0604020202020204" pitchFamily="34" charset="0"/>
              <a:cs typeface="Arial" panose="020B0604020202020204" pitchFamily="34" charset="0"/>
            </a:endParaRPr>
          </a:p>
          <a:p>
            <a:pPr algn="just">
              <a:buFont typeface="Wingdings" pitchFamily="2" charset="2"/>
              <a:buChar char="q"/>
            </a:pPr>
            <a:endParaRPr lang="en-US" sz="2000" b="1" dirty="0">
              <a:solidFill>
                <a:srgbClr val="FF0000"/>
              </a:solidFill>
              <a:effectLst>
                <a:outerShdw blurRad="38100" dist="38100" dir="2700000" algn="tl">
                  <a:srgbClr val="000000">
                    <a:alpha val="43137"/>
                  </a:srgbClr>
                </a:outerShdw>
              </a:effectLst>
              <a:latin typeface="Arial Narrow" pitchFamily="34" charset="0"/>
            </a:endParaRPr>
          </a:p>
          <a:p>
            <a:pPr algn="just">
              <a:buFont typeface="Wingdings" pitchFamily="2" charset="2"/>
              <a:buChar char="q"/>
            </a:pPr>
            <a:endParaRPr lang="en-US" sz="2400" dirty="0">
              <a:solidFill>
                <a:schemeClr val="tx1"/>
              </a:solidFill>
              <a:effectLst>
                <a:outerShdw blurRad="38100" dist="38100" dir="2700000" algn="tl">
                  <a:srgbClr val="000000">
                    <a:alpha val="43137"/>
                  </a:srgbClr>
                </a:outerShdw>
              </a:effectLst>
              <a:latin typeface="Arial Narrow" pitchFamily="34" charset="0"/>
            </a:endParaRPr>
          </a:p>
          <a:p>
            <a:pPr marL="0" indent="0" algn="just">
              <a:buNone/>
            </a:pPr>
            <a:endParaRPr lang="en-US" sz="2400" i="1" dirty="0">
              <a:solidFill>
                <a:srgbClr val="FF0000"/>
              </a:solidFill>
              <a:effectLst>
                <a:outerShdw blurRad="38100" dist="38100" dir="2700000" algn="tl">
                  <a:srgbClr val="000000">
                    <a:alpha val="43137"/>
                  </a:srgbClr>
                </a:outerShdw>
              </a:effectLst>
              <a:latin typeface="Arial Narrow" pitchFamily="34" charset="0"/>
            </a:endParaRPr>
          </a:p>
          <a:p>
            <a:pPr marL="0" indent="0" algn="just">
              <a:buNone/>
            </a:pPr>
            <a:endParaRPr lang="en-IN" sz="2400" i="1" dirty="0">
              <a:solidFill>
                <a:srgbClr val="FF0000"/>
              </a:solidFill>
              <a:effectLst>
                <a:outerShdw blurRad="38100" dist="38100" dir="2700000" algn="tl">
                  <a:srgbClr val="000000">
                    <a:alpha val="43137"/>
                  </a:srgbClr>
                </a:outerShdw>
              </a:effectLst>
              <a:latin typeface="Arial Narrow" pitchFamily="34" charset="0"/>
            </a:endParaRPr>
          </a:p>
        </p:txBody>
      </p:sp>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4</a:t>
            </a:fld>
            <a:endParaRPr lang="en-IN"/>
          </a:p>
        </p:txBody>
      </p:sp>
      <p:sp>
        <p:nvSpPr>
          <p:cNvPr id="6" name="Date Placeholder 5">
            <a:extLst>
              <a:ext uri="{FF2B5EF4-FFF2-40B4-BE49-F238E27FC236}">
                <a16:creationId xmlns:a16="http://schemas.microsoft.com/office/drawing/2014/main" id="{C7DE1CD0-A1F9-59C4-5B90-E39D222645C8}"/>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25574842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8519" y="73025"/>
            <a:ext cx="8208912" cy="706090"/>
          </a:xfrm>
        </p:spPr>
        <p:txBody>
          <a:bodyPr>
            <a:noAutofit/>
          </a:bodyPr>
          <a:lstStyle/>
          <a:p>
            <a:pPr algn="l"/>
            <a:r>
              <a:rPr lang="en-US" sz="2400" b="1" dirty="0">
                <a:latin typeface="Arial" panose="020B0604020202020204" pitchFamily="34" charset="0"/>
                <a:cs typeface="Arial" panose="020B0604020202020204" pitchFamily="34" charset="0"/>
              </a:rPr>
              <a:t>Architecturally Significant Requirements (ASR)</a:t>
            </a:r>
            <a:endParaRPr lang="en-IN" sz="2400"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248518" y="741189"/>
            <a:ext cx="8787977" cy="5375622"/>
          </a:xfrm>
          <a:ln>
            <a:noFill/>
          </a:ln>
        </p:spPr>
        <p:style>
          <a:lnRef idx="2">
            <a:schemeClr val="accent2"/>
          </a:lnRef>
          <a:fillRef idx="1">
            <a:schemeClr val="lt1"/>
          </a:fillRef>
          <a:effectRef idx="0">
            <a:schemeClr val="accent2"/>
          </a:effectRef>
          <a:fontRef idx="minor">
            <a:schemeClr val="dk1"/>
          </a:fontRef>
        </p:style>
        <p:txBody>
          <a:bodyPr>
            <a:normAutofit lnSpcReduction="10000"/>
          </a:bodyPr>
          <a:lstStyle/>
          <a:p>
            <a:pPr algn="just">
              <a:buFont typeface="Wingdings" panose="05000000000000000000" pitchFamily="2" charset="2"/>
              <a:buChar char="§"/>
            </a:pPr>
            <a:r>
              <a:rPr lang="en-US" sz="2400" dirty="0">
                <a:latin typeface="Arial" panose="020B0604020202020204" pitchFamily="34" charset="0"/>
                <a:cs typeface="Arial" panose="020B0604020202020204" pitchFamily="34" charset="0"/>
              </a:rPr>
              <a:t>Indicators for architectural significance include</a:t>
            </a:r>
          </a:p>
          <a:p>
            <a:pPr lvl="1" algn="just">
              <a:buFont typeface="Wingdings" panose="05000000000000000000" pitchFamily="2" charset="2"/>
              <a:buChar char="§"/>
            </a:pPr>
            <a:r>
              <a:rPr lang="en-US" sz="2000" dirty="0">
                <a:latin typeface="Arial" panose="020B0604020202020204" pitchFamily="34" charset="0"/>
                <a:cs typeface="Arial" panose="020B0604020202020204" pitchFamily="34" charset="0"/>
              </a:rPr>
              <a:t>The requirement holds significant business value and/or presents a technical risk.</a:t>
            </a:r>
          </a:p>
          <a:p>
            <a:pPr lvl="1" algn="just">
              <a:buFont typeface="Wingdings" panose="05000000000000000000" pitchFamily="2" charset="2"/>
              <a:buChar char="§"/>
            </a:pPr>
            <a:r>
              <a:rPr lang="en-US" sz="2000" dirty="0">
                <a:latin typeface="Arial" panose="020B0604020202020204" pitchFamily="34" charset="0"/>
                <a:cs typeface="Arial" panose="020B0604020202020204" pitchFamily="34" charset="0"/>
              </a:rPr>
              <a:t>The requirement is important to a key stakeholder with considerable influence.</a:t>
            </a:r>
          </a:p>
          <a:p>
            <a:pPr lvl="1" algn="just">
              <a:buFont typeface="Wingdings" panose="05000000000000000000" pitchFamily="2" charset="2"/>
              <a:buChar char="§"/>
            </a:pPr>
            <a:r>
              <a:rPr lang="en-US" sz="2000" dirty="0">
                <a:latin typeface="Arial" panose="020B0604020202020204" pitchFamily="34" charset="0"/>
                <a:cs typeface="Arial" panose="020B0604020202020204" pitchFamily="34" charset="0"/>
              </a:rPr>
              <a:t>The requirement is unique, meaning that no existing components within the architecture address it.</a:t>
            </a:r>
          </a:p>
          <a:p>
            <a:pPr lvl="1" algn="just">
              <a:buFont typeface="Wingdings" panose="05000000000000000000" pitchFamily="2" charset="2"/>
              <a:buChar char="§"/>
            </a:pPr>
            <a:r>
              <a:rPr lang="en-US" sz="2000" dirty="0">
                <a:latin typeface="Arial" panose="020B0604020202020204" pitchFamily="34" charset="0"/>
                <a:cs typeface="Arial" panose="020B0604020202020204" pitchFamily="34" charset="0"/>
              </a:rPr>
              <a:t>The requirement has quality of service (QoS) or service level agreement (SLA) aspects that differ from those currently accommodated by the evolving architecture.</a:t>
            </a:r>
          </a:p>
          <a:p>
            <a:pPr lvl="1" algn="just">
              <a:buFont typeface="Wingdings" panose="05000000000000000000" pitchFamily="2" charset="2"/>
              <a:buChar char="§"/>
            </a:pPr>
            <a:r>
              <a:rPr lang="en-US" sz="2000" dirty="0">
                <a:latin typeface="Arial" panose="020B0604020202020204" pitchFamily="34" charset="0"/>
                <a:cs typeface="Arial" panose="020B0604020202020204" pitchFamily="34" charset="0"/>
              </a:rPr>
              <a:t>The requirement has previously led to budget overruns or client dissatisfaction in a project with a similar context.</a:t>
            </a:r>
          </a:p>
          <a:p>
            <a:pPr algn="just">
              <a:buFont typeface="Wingdings" panose="05000000000000000000" pitchFamily="2" charset="2"/>
              <a:buChar char="§"/>
            </a:pPr>
            <a:r>
              <a:rPr lang="en-US" sz="2400" dirty="0">
                <a:latin typeface="Arial" panose="020B0604020202020204" pitchFamily="34" charset="0"/>
                <a:cs typeface="Arial" panose="020B0604020202020204" pitchFamily="34" charset="0"/>
              </a:rPr>
              <a:t>Common example of ASRs are</a:t>
            </a:r>
          </a:p>
          <a:p>
            <a:pPr lvl="1" algn="just">
              <a:buFont typeface="Wingdings" panose="05000000000000000000" pitchFamily="2" charset="2"/>
              <a:buChar char="§"/>
            </a:pPr>
            <a:r>
              <a:rPr lang="en-US" sz="2000" dirty="0">
                <a:latin typeface="Arial" panose="020B0604020202020204" pitchFamily="34" charset="0"/>
                <a:cs typeface="Arial" panose="020B0604020202020204" pitchFamily="34" charset="0"/>
              </a:rPr>
              <a:t>Scalability: System should support future growth with minimal effort.</a:t>
            </a:r>
          </a:p>
          <a:p>
            <a:pPr lvl="1" algn="just">
              <a:buFont typeface="Wingdings" panose="05000000000000000000" pitchFamily="2" charset="2"/>
              <a:buChar char="§"/>
            </a:pPr>
            <a:r>
              <a:rPr lang="en-US" sz="2000" dirty="0">
                <a:latin typeface="Arial" panose="020B0604020202020204" pitchFamily="34" charset="0"/>
                <a:cs typeface="Arial" panose="020B0604020202020204" pitchFamily="34" charset="0"/>
              </a:rPr>
              <a:t>Security: System must protect data and prevent unauthorized access.</a:t>
            </a:r>
          </a:p>
          <a:p>
            <a:pPr lvl="1" algn="just">
              <a:buFont typeface="Wingdings" panose="05000000000000000000" pitchFamily="2" charset="2"/>
              <a:buChar char="§"/>
            </a:pPr>
            <a:r>
              <a:rPr lang="en-US" sz="2000" dirty="0">
                <a:latin typeface="Arial" panose="020B0604020202020204" pitchFamily="34" charset="0"/>
                <a:cs typeface="Arial" panose="020B0604020202020204" pitchFamily="34" charset="0"/>
              </a:rPr>
              <a:t>Availability: System should have a specific uptime or reliability rate.</a:t>
            </a:r>
          </a:p>
        </p:txBody>
      </p:sp>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5</a:t>
            </a:fld>
            <a:endParaRPr lang="en-IN"/>
          </a:p>
        </p:txBody>
      </p:sp>
      <p:sp>
        <p:nvSpPr>
          <p:cNvPr id="6" name="Date Placeholder 5">
            <a:extLst>
              <a:ext uri="{FF2B5EF4-FFF2-40B4-BE49-F238E27FC236}">
                <a16:creationId xmlns:a16="http://schemas.microsoft.com/office/drawing/2014/main" id="{002C7E1C-F9D9-7C4C-61C3-8569379178BA}"/>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169479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5536" y="274638"/>
            <a:ext cx="8208912" cy="706090"/>
          </a:xfrm>
        </p:spPr>
        <p:txBody>
          <a:bodyPr>
            <a:noAutofit/>
          </a:bodyPr>
          <a:lstStyle/>
          <a:p>
            <a:pPr algn="l"/>
            <a:r>
              <a:rPr lang="en-US" sz="2400" b="1" dirty="0">
                <a:latin typeface="Arial" panose="020B0604020202020204" pitchFamily="34" charset="0"/>
                <a:cs typeface="Arial" panose="020B0604020202020204" pitchFamily="34" charset="0"/>
              </a:rPr>
              <a:t>Architecturally Significant Requirements (ASR) –Drivers</a:t>
            </a:r>
            <a:endParaRPr lang="en-IN" sz="2400"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457200" y="1196752"/>
            <a:ext cx="8229600" cy="4929411"/>
          </a:xfrm>
          <a:ln>
            <a:noFill/>
          </a:ln>
        </p:spPr>
        <p:style>
          <a:lnRef idx="2">
            <a:schemeClr val="accent2"/>
          </a:lnRef>
          <a:fillRef idx="1">
            <a:schemeClr val="lt1"/>
          </a:fillRef>
          <a:effectRef idx="0">
            <a:schemeClr val="accent2"/>
          </a:effectRef>
          <a:fontRef idx="minor">
            <a:schemeClr val="dk1"/>
          </a:fontRef>
        </p:style>
        <p:txBody>
          <a:bodyPr>
            <a:normAutofit/>
          </a:bodyPr>
          <a:lstStyle/>
          <a:p>
            <a:pPr algn="just">
              <a:buFont typeface="Wingdings" panose="05000000000000000000" pitchFamily="2" charset="2"/>
              <a:buChar char="§"/>
            </a:pPr>
            <a:r>
              <a:rPr lang="en-US" sz="2400" dirty="0">
                <a:latin typeface="Arial" panose="020B0604020202020204" pitchFamily="34" charset="0"/>
                <a:cs typeface="Arial" panose="020B0604020202020204" pitchFamily="34" charset="0"/>
              </a:rPr>
              <a:t>Drivers are the key factors that influence the identification and prioritization of these requirements</a:t>
            </a:r>
          </a:p>
          <a:p>
            <a:pPr lvl="1" algn="just">
              <a:buFont typeface="Wingdings" panose="05000000000000000000" pitchFamily="2" charset="2"/>
              <a:buChar char="§"/>
            </a:pPr>
            <a:r>
              <a:rPr lang="en-US" sz="2000" dirty="0">
                <a:latin typeface="Arial" panose="020B0604020202020204" pitchFamily="34" charset="0"/>
                <a:cs typeface="Arial" panose="020B0604020202020204" pitchFamily="34" charset="0"/>
              </a:rPr>
              <a:t>Business Goals and Constraints ( high uptime, horizontal scaling)</a:t>
            </a:r>
          </a:p>
          <a:p>
            <a:pPr lvl="1" algn="just">
              <a:buFont typeface="Wingdings" panose="05000000000000000000" pitchFamily="2" charset="2"/>
              <a:buChar char="§"/>
            </a:pPr>
            <a:r>
              <a:rPr lang="en-US" sz="2000" dirty="0">
                <a:latin typeface="Arial" panose="020B0604020202020204" pitchFamily="34" charset="0"/>
                <a:cs typeface="Arial" panose="020B0604020202020204" pitchFamily="34" charset="0"/>
              </a:rPr>
              <a:t>Stakeholder Concerns (prioritize  one requirement over other – security over performance )</a:t>
            </a:r>
          </a:p>
          <a:p>
            <a:pPr lvl="1" algn="just">
              <a:buFont typeface="Wingdings" panose="05000000000000000000" pitchFamily="2" charset="2"/>
              <a:buChar char="§"/>
            </a:pPr>
            <a:r>
              <a:rPr lang="en-US" sz="2000" dirty="0">
                <a:latin typeface="Arial" panose="020B0604020202020204" pitchFamily="34" charset="0"/>
                <a:cs typeface="Arial" panose="020B0604020202020204" pitchFamily="34" charset="0"/>
              </a:rPr>
              <a:t>Quality Attributes ( Performance, availability, usability etc.)</a:t>
            </a:r>
          </a:p>
          <a:p>
            <a:pPr lvl="1" algn="just">
              <a:buFont typeface="Wingdings" panose="05000000000000000000" pitchFamily="2" charset="2"/>
              <a:buChar char="§"/>
            </a:pPr>
            <a:r>
              <a:rPr lang="en-US" sz="2000" dirty="0">
                <a:latin typeface="Arial" panose="020B0604020202020204" pitchFamily="34" charset="0"/>
                <a:cs typeface="Arial" panose="020B0604020202020204" pitchFamily="34" charset="0"/>
              </a:rPr>
              <a:t>Regulatory and Compliance Requirements (Ex: GDPR, HIPAA)</a:t>
            </a:r>
          </a:p>
          <a:p>
            <a:pPr lvl="1" algn="just">
              <a:buFont typeface="Wingdings" panose="05000000000000000000" pitchFamily="2" charset="2"/>
              <a:buChar char="§"/>
            </a:pPr>
            <a:r>
              <a:rPr lang="en-US" sz="2000" dirty="0">
                <a:latin typeface="Arial" panose="020B0604020202020204" pitchFamily="34" charset="0"/>
                <a:cs typeface="Arial" panose="020B0604020202020204" pitchFamily="34" charset="0"/>
              </a:rPr>
              <a:t>Technology Constraints and Opportunities ( development framework, deployment environment , database etc.)</a:t>
            </a:r>
          </a:p>
          <a:p>
            <a:pPr lvl="1" algn="just">
              <a:buFont typeface="Wingdings" panose="05000000000000000000" pitchFamily="2" charset="2"/>
              <a:buChar char="§"/>
            </a:pPr>
            <a:r>
              <a:rPr lang="en-US" sz="2000" dirty="0">
                <a:latin typeface="Arial" panose="020B0604020202020204" pitchFamily="34" charset="0"/>
                <a:cs typeface="Arial" panose="020B0604020202020204" pitchFamily="34" charset="0"/>
              </a:rPr>
              <a:t>Cost and Budget Constraints</a:t>
            </a:r>
          </a:p>
          <a:p>
            <a:pPr lvl="1" algn="just">
              <a:buFont typeface="Wingdings" panose="05000000000000000000" pitchFamily="2" charset="2"/>
              <a:buChar char="§"/>
            </a:pPr>
            <a:r>
              <a:rPr lang="en-US" sz="2000" dirty="0">
                <a:latin typeface="Arial" panose="020B0604020202020204" pitchFamily="34" charset="0"/>
                <a:cs typeface="Arial" panose="020B0604020202020204" pitchFamily="34" charset="0"/>
              </a:rPr>
              <a:t>Time to Market</a:t>
            </a:r>
          </a:p>
          <a:p>
            <a:pPr algn="just">
              <a:buFont typeface="Wingdings" pitchFamily="2" charset="2"/>
              <a:buChar char="q"/>
            </a:pPr>
            <a:endParaRPr lang="en-US" sz="2000" b="1" dirty="0">
              <a:solidFill>
                <a:srgbClr val="FF0000"/>
              </a:solidFill>
              <a:effectLst>
                <a:outerShdw blurRad="38100" dist="38100" dir="2700000" algn="tl">
                  <a:srgbClr val="000000">
                    <a:alpha val="43137"/>
                  </a:srgbClr>
                </a:outerShdw>
              </a:effectLst>
              <a:latin typeface="Arial Narrow" pitchFamily="34" charset="0"/>
            </a:endParaRPr>
          </a:p>
          <a:p>
            <a:pPr algn="just">
              <a:buFont typeface="Wingdings" pitchFamily="2" charset="2"/>
              <a:buChar char="q"/>
            </a:pPr>
            <a:endParaRPr lang="en-US" sz="2400" dirty="0">
              <a:solidFill>
                <a:schemeClr val="tx1"/>
              </a:solidFill>
              <a:effectLst>
                <a:outerShdw blurRad="38100" dist="38100" dir="2700000" algn="tl">
                  <a:srgbClr val="000000">
                    <a:alpha val="43137"/>
                  </a:srgbClr>
                </a:outerShdw>
              </a:effectLst>
              <a:latin typeface="Arial Narrow" pitchFamily="34" charset="0"/>
            </a:endParaRPr>
          </a:p>
          <a:p>
            <a:pPr marL="0" indent="0" algn="just">
              <a:buNone/>
            </a:pPr>
            <a:endParaRPr lang="en-US" sz="2400" i="1" dirty="0">
              <a:solidFill>
                <a:srgbClr val="FF0000"/>
              </a:solidFill>
              <a:effectLst>
                <a:outerShdw blurRad="38100" dist="38100" dir="2700000" algn="tl">
                  <a:srgbClr val="000000">
                    <a:alpha val="43137"/>
                  </a:srgbClr>
                </a:outerShdw>
              </a:effectLst>
              <a:latin typeface="Arial Narrow" pitchFamily="34" charset="0"/>
            </a:endParaRPr>
          </a:p>
          <a:p>
            <a:pPr marL="0" indent="0" algn="just">
              <a:buNone/>
            </a:pPr>
            <a:endParaRPr lang="en-IN" sz="2400" i="1" dirty="0">
              <a:solidFill>
                <a:srgbClr val="FF0000"/>
              </a:solidFill>
              <a:effectLst>
                <a:outerShdw blurRad="38100" dist="38100" dir="2700000" algn="tl">
                  <a:srgbClr val="000000">
                    <a:alpha val="43137"/>
                  </a:srgbClr>
                </a:outerShdw>
              </a:effectLst>
              <a:latin typeface="Arial Narrow" pitchFamily="34" charset="0"/>
            </a:endParaRPr>
          </a:p>
        </p:txBody>
      </p:sp>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6</a:t>
            </a:fld>
            <a:endParaRPr lang="en-IN"/>
          </a:p>
        </p:txBody>
      </p:sp>
      <p:sp>
        <p:nvSpPr>
          <p:cNvPr id="6" name="Date Placeholder 5">
            <a:extLst>
              <a:ext uri="{FF2B5EF4-FFF2-40B4-BE49-F238E27FC236}">
                <a16:creationId xmlns:a16="http://schemas.microsoft.com/office/drawing/2014/main" id="{C9520FCD-47BD-BCC4-FCE2-39B502EAB706}"/>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24617062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504" y="22225"/>
            <a:ext cx="7427168" cy="648072"/>
          </a:xfrm>
          <a:ln>
            <a:noFill/>
          </a:ln>
        </p:spPr>
        <p:style>
          <a:lnRef idx="2">
            <a:schemeClr val="dk1"/>
          </a:lnRef>
          <a:fillRef idx="1">
            <a:schemeClr val="lt1"/>
          </a:fillRef>
          <a:effectRef idx="0">
            <a:schemeClr val="dk1"/>
          </a:effectRef>
          <a:fontRef idx="minor">
            <a:schemeClr val="dk1"/>
          </a:fontRef>
        </p:style>
        <p:txBody>
          <a:bodyPr>
            <a:normAutofit fontScale="90000"/>
          </a:bodyPr>
          <a:lstStyle/>
          <a:p>
            <a:pPr algn="l"/>
            <a:br>
              <a:rPr lang="en-IN" sz="4000" b="1" dirty="0">
                <a:effectLst>
                  <a:outerShdw blurRad="38100" dist="38100" dir="2700000" algn="tl">
                    <a:srgbClr val="000000">
                      <a:alpha val="43137"/>
                    </a:srgbClr>
                  </a:outerShdw>
                </a:effectLst>
                <a:latin typeface="Arial Narrow" pitchFamily="34" charset="0"/>
              </a:rPr>
            </a:br>
            <a:r>
              <a:rPr lang="en-IN" sz="2700" b="1" dirty="0">
                <a:solidFill>
                  <a:schemeClr val="tx1"/>
                </a:solidFill>
                <a:latin typeface="Arial" panose="020B0604020202020204" pitchFamily="34" charset="0"/>
                <a:ea typeface="+mj-ea"/>
                <a:cs typeface="Arial" panose="020B0604020202020204" pitchFamily="34" charset="0"/>
              </a:rPr>
              <a:t>Challenging requirements</a:t>
            </a:r>
            <a:br>
              <a:rPr lang="en-IN" sz="2700" b="1" dirty="0">
                <a:solidFill>
                  <a:schemeClr val="tx1"/>
                </a:solidFill>
                <a:latin typeface="Arial" panose="020B0604020202020204" pitchFamily="34" charset="0"/>
                <a:ea typeface="+mj-ea"/>
                <a:cs typeface="Arial" panose="020B0604020202020204" pitchFamily="34" charset="0"/>
              </a:rPr>
            </a:br>
            <a:endParaRPr lang="en-IN" sz="2700" b="1" dirty="0">
              <a:solidFill>
                <a:schemeClr val="tx1"/>
              </a:solidFill>
              <a:latin typeface="Arial" panose="020B0604020202020204" pitchFamily="34" charset="0"/>
              <a:ea typeface="+mj-ea"/>
              <a:cs typeface="Arial" panose="020B0604020202020204" pitchFamily="34" charset="0"/>
            </a:endParaRPr>
          </a:p>
        </p:txBody>
      </p:sp>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7</a:t>
            </a:fld>
            <a:endParaRPr lang="en-IN"/>
          </a:p>
        </p:txBody>
      </p:sp>
      <p:sp>
        <p:nvSpPr>
          <p:cNvPr id="7" name="TextBox 6">
            <a:extLst>
              <a:ext uri="{FF2B5EF4-FFF2-40B4-BE49-F238E27FC236}">
                <a16:creationId xmlns:a16="http://schemas.microsoft.com/office/drawing/2014/main" id="{75BE674E-7F03-360B-4042-C6E345B201F0}"/>
              </a:ext>
            </a:extLst>
          </p:cNvPr>
          <p:cNvSpPr txBox="1"/>
          <p:nvPr/>
        </p:nvSpPr>
        <p:spPr>
          <a:xfrm>
            <a:off x="176984" y="836712"/>
            <a:ext cx="8643488" cy="5693866"/>
          </a:xfrm>
          <a:prstGeom prst="rect">
            <a:avLst/>
          </a:prstGeom>
          <a:noFill/>
        </p:spPr>
        <p:txBody>
          <a:bodyPr wrap="square">
            <a:spAutoFit/>
          </a:bodyPr>
          <a:lstStyle/>
          <a:p>
            <a:pPr marL="342900" indent="-342900" algn="just" fontAlgn="base">
              <a:spcBef>
                <a:spcPct val="20000"/>
              </a:spcBef>
              <a:spcAft>
                <a:spcPct val="0"/>
              </a:spcAft>
              <a:buFont typeface="Wingdings" panose="05000000000000000000" pitchFamily="2" charset="2"/>
              <a:buChar char="§"/>
            </a:pPr>
            <a:r>
              <a:rPr lang="en-IN" altLang="en-US" sz="2000" dirty="0">
                <a:solidFill>
                  <a:schemeClr val="dk1"/>
                </a:solidFill>
                <a:latin typeface="Arial" panose="020B0604020202020204" pitchFamily="34" charset="0"/>
                <a:cs typeface="Arial" panose="020B0604020202020204" pitchFamily="34" charset="0"/>
              </a:rPr>
              <a:t>Simple functional requirements like ‘System should be able to create an order’, ‘System should keep track of inventory’, etc. are straight forward to implement</a:t>
            </a:r>
          </a:p>
          <a:p>
            <a:pPr marL="342900" indent="-342900" algn="just" fontAlgn="base">
              <a:spcBef>
                <a:spcPct val="20000"/>
              </a:spcBef>
              <a:spcAft>
                <a:spcPct val="0"/>
              </a:spcAft>
              <a:buFont typeface="Wingdings" panose="05000000000000000000" pitchFamily="2" charset="2"/>
              <a:buChar char="§"/>
            </a:pPr>
            <a:r>
              <a:rPr lang="en-IN" altLang="en-US" sz="2000" dirty="0">
                <a:solidFill>
                  <a:schemeClr val="dk1"/>
                </a:solidFill>
                <a:latin typeface="Arial" panose="020B0604020202020204" pitchFamily="34" charset="0"/>
                <a:cs typeface="Arial" panose="020B0604020202020204" pitchFamily="34" charset="0"/>
              </a:rPr>
              <a:t>Some functional requirements such as ‘We should be able to detect fraud in real time and block the user’ may not be that straight forward</a:t>
            </a:r>
          </a:p>
          <a:p>
            <a:pPr marL="342900" indent="-342900" algn="just" fontAlgn="base">
              <a:spcBef>
                <a:spcPct val="20000"/>
              </a:spcBef>
              <a:spcAft>
                <a:spcPct val="0"/>
              </a:spcAft>
              <a:buFont typeface="Wingdings" panose="05000000000000000000" pitchFamily="2" charset="2"/>
              <a:buChar char="§"/>
            </a:pPr>
            <a:r>
              <a:rPr lang="en-IN" altLang="en-US" sz="2000" dirty="0">
                <a:solidFill>
                  <a:schemeClr val="dk1"/>
                </a:solidFill>
                <a:latin typeface="Arial" panose="020B0604020202020204" pitchFamily="34" charset="0"/>
                <a:cs typeface="Arial" panose="020B0604020202020204" pitchFamily="34" charset="0"/>
              </a:rPr>
              <a:t>Some non-functional requirements like the ‘System should  be easy  to  customize for a different organization” may not be straight forward to implement</a:t>
            </a:r>
          </a:p>
          <a:p>
            <a:pPr marL="342900" indent="-342900" algn="just" fontAlgn="base">
              <a:spcBef>
                <a:spcPct val="20000"/>
              </a:spcBef>
              <a:spcAft>
                <a:spcPct val="0"/>
              </a:spcAft>
              <a:buFont typeface="Wingdings" panose="05000000000000000000" pitchFamily="2" charset="2"/>
              <a:buChar char="§"/>
            </a:pPr>
            <a:r>
              <a:rPr lang="en-US" sz="2000" dirty="0">
                <a:solidFill>
                  <a:schemeClr val="dk1"/>
                </a:solidFill>
                <a:latin typeface="Arial" panose="020B0604020202020204" pitchFamily="34" charset="0"/>
                <a:cs typeface="Arial" panose="020B0604020202020204" pitchFamily="34" charset="0"/>
              </a:rPr>
              <a:t>Systems must remain operational even under heavy loads or in case of hardware failure.</a:t>
            </a:r>
          </a:p>
          <a:p>
            <a:pPr marL="342900" indent="-342900" algn="just" fontAlgn="base">
              <a:spcBef>
                <a:spcPct val="20000"/>
              </a:spcBef>
              <a:spcAft>
                <a:spcPct val="0"/>
              </a:spcAft>
              <a:buFont typeface="Wingdings" panose="05000000000000000000" pitchFamily="2" charset="2"/>
              <a:buChar char="§"/>
            </a:pPr>
            <a:r>
              <a:rPr lang="en-US" sz="2000" dirty="0">
                <a:solidFill>
                  <a:schemeClr val="dk1"/>
                </a:solidFill>
                <a:latin typeface="Arial" panose="020B0604020202020204" pitchFamily="34" charset="0"/>
                <a:cs typeface="Arial" panose="020B0604020202020204" pitchFamily="34" charset="0"/>
              </a:rPr>
              <a:t>Handling millions of simultaneous user requests without service degradation (e.g., streaming platforms like Netflix or YouTube).</a:t>
            </a:r>
          </a:p>
          <a:p>
            <a:pPr marL="342900" indent="-342900" algn="just" fontAlgn="base">
              <a:spcBef>
                <a:spcPct val="20000"/>
              </a:spcBef>
              <a:spcAft>
                <a:spcPct val="0"/>
              </a:spcAft>
              <a:buFont typeface="Wingdings" panose="05000000000000000000" pitchFamily="2" charset="2"/>
              <a:buChar char="§"/>
            </a:pPr>
            <a:r>
              <a:rPr lang="en-US" sz="2000" dirty="0">
                <a:solidFill>
                  <a:schemeClr val="dk1"/>
                </a:solidFill>
                <a:latin typeface="Arial" panose="020B0604020202020204" pitchFamily="34" charset="0"/>
                <a:cs typeface="Arial" panose="020B0604020202020204" pitchFamily="34" charset="0"/>
              </a:rPr>
              <a:t>A healthcare application storing and transmitting electronic health records (EHRs) must be HIPAA compliant and immune to security breaches.</a:t>
            </a:r>
            <a:endParaRPr lang="en-IN" altLang="en-US" sz="2000" dirty="0">
              <a:solidFill>
                <a:schemeClr val="dk1"/>
              </a:solidFill>
              <a:latin typeface="Arial" panose="020B0604020202020204" pitchFamily="34" charset="0"/>
              <a:cs typeface="Arial" panose="020B0604020202020204" pitchFamily="34" charset="0"/>
            </a:endParaRPr>
          </a:p>
          <a:p>
            <a:pPr marL="342900" indent="-342900" algn="just" fontAlgn="base">
              <a:spcBef>
                <a:spcPct val="20000"/>
              </a:spcBef>
              <a:spcAft>
                <a:spcPct val="0"/>
              </a:spcAft>
              <a:buFont typeface="Wingdings" panose="05000000000000000000" pitchFamily="2" charset="2"/>
              <a:buChar char="§"/>
            </a:pPr>
            <a:r>
              <a:rPr lang="en-IN" altLang="en-US" sz="2000" dirty="0">
                <a:solidFill>
                  <a:schemeClr val="dk1"/>
                </a:solidFill>
                <a:latin typeface="Arial" panose="020B0604020202020204" pitchFamily="34" charset="0"/>
                <a:cs typeface="Arial" panose="020B0604020202020204" pitchFamily="34" charset="0"/>
              </a:rPr>
              <a:t>Such challenging requirements are called ‘Architecturally Significant Requirements’ (ASR)</a:t>
            </a:r>
          </a:p>
        </p:txBody>
      </p:sp>
      <p:sp>
        <p:nvSpPr>
          <p:cNvPr id="3" name="Date Placeholder 2">
            <a:extLst>
              <a:ext uri="{FF2B5EF4-FFF2-40B4-BE49-F238E27FC236}">
                <a16:creationId xmlns:a16="http://schemas.microsoft.com/office/drawing/2014/main" id="{A9DB2076-077A-BFE5-9CF8-20FD51181CC5}"/>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24994315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139998"/>
            <a:ext cx="3538736" cy="706090"/>
          </a:xfrm>
          <a:ln>
            <a:noFill/>
          </a:ln>
        </p:spPr>
        <p:style>
          <a:lnRef idx="2">
            <a:schemeClr val="accent2"/>
          </a:lnRef>
          <a:fillRef idx="1">
            <a:schemeClr val="lt1"/>
          </a:fillRef>
          <a:effectRef idx="0">
            <a:schemeClr val="accent2"/>
          </a:effectRef>
          <a:fontRef idx="minor">
            <a:schemeClr val="dk1"/>
          </a:fontRef>
        </p:style>
        <p:txBody>
          <a:bodyPr>
            <a:noAutofit/>
          </a:bodyPr>
          <a:lstStyle/>
          <a:p>
            <a:br>
              <a:rPr lang="en-IN" sz="3200" b="1" dirty="0">
                <a:solidFill>
                  <a:srgbClr val="0070C0"/>
                </a:solidFill>
                <a:effectLst>
                  <a:outerShdw blurRad="38100" dist="38100" dir="2700000" algn="tl">
                    <a:srgbClr val="000000">
                      <a:alpha val="43137"/>
                    </a:srgbClr>
                  </a:outerShdw>
                </a:effectLst>
                <a:latin typeface="Arial Narrow" pitchFamily="34" charset="0"/>
              </a:rPr>
            </a:br>
            <a:r>
              <a:rPr lang="en-IN" sz="2600" b="1" dirty="0">
                <a:solidFill>
                  <a:schemeClr val="tx1"/>
                </a:solidFill>
                <a:latin typeface="Arial" panose="020B0604020202020204" pitchFamily="34" charset="0"/>
                <a:ea typeface="+mj-ea"/>
                <a:cs typeface="Arial" panose="020B0604020202020204" pitchFamily="34" charset="0"/>
              </a:rPr>
              <a:t>Examples of ASRs</a:t>
            </a:r>
            <a:br>
              <a:rPr lang="en-IN" sz="3200" b="1" dirty="0">
                <a:solidFill>
                  <a:srgbClr val="0070C0"/>
                </a:solidFill>
                <a:effectLst>
                  <a:outerShdw blurRad="38100" dist="38100" dir="2700000" algn="tl">
                    <a:srgbClr val="000000">
                      <a:alpha val="43137"/>
                    </a:srgbClr>
                  </a:outerShdw>
                </a:effectLst>
                <a:latin typeface="Arial Narrow" pitchFamily="34" charset="0"/>
              </a:rPr>
            </a:br>
            <a:endParaRPr lang="en-IN" sz="3200" b="1" dirty="0">
              <a:solidFill>
                <a:srgbClr val="0070C0"/>
              </a:solidFill>
              <a:effectLst>
                <a:outerShdw blurRad="38100" dist="38100" dir="2700000" algn="tl">
                  <a:srgbClr val="000000">
                    <a:alpha val="43137"/>
                  </a:srgbClr>
                </a:outerShdw>
              </a:effectLst>
              <a:latin typeface="Arial Narrow" pitchFamily="34" charset="0"/>
            </a:endParaRPr>
          </a:p>
        </p:txBody>
      </p:sp>
      <p:sp>
        <p:nvSpPr>
          <p:cNvPr id="3" name="Content Placeholder 2"/>
          <p:cNvSpPr>
            <a:spLocks noGrp="1"/>
          </p:cNvSpPr>
          <p:nvPr>
            <p:ph idx="1"/>
          </p:nvPr>
        </p:nvSpPr>
        <p:spPr>
          <a:xfrm>
            <a:off x="395536" y="980728"/>
            <a:ext cx="8352928" cy="4525963"/>
          </a:xfrm>
          <a:ln>
            <a:noFill/>
          </a:ln>
        </p:spPr>
        <p:style>
          <a:lnRef idx="2">
            <a:schemeClr val="accent2"/>
          </a:lnRef>
          <a:fillRef idx="1">
            <a:schemeClr val="lt1"/>
          </a:fillRef>
          <a:effectRef idx="0">
            <a:schemeClr val="accent2"/>
          </a:effectRef>
          <a:fontRef idx="minor">
            <a:schemeClr val="dk1"/>
          </a:fontRef>
        </p:style>
        <p:txBody>
          <a:bodyPr>
            <a:normAutofit/>
          </a:bodyPr>
          <a:lstStyle/>
          <a:p>
            <a:pPr algn="just" fontAlgn="base">
              <a:lnSpc>
                <a:spcPct val="90000"/>
              </a:lnSpc>
              <a:spcAft>
                <a:spcPct val="0"/>
              </a:spcAft>
              <a:buFont typeface="Wingdings" panose="05000000000000000000" pitchFamily="2" charset="2"/>
              <a:buChar char="§"/>
              <a:defRPr/>
            </a:pPr>
            <a:r>
              <a:rPr lang="en-IN" sz="2100" dirty="0">
                <a:latin typeface="Arial" panose="020B0604020202020204" pitchFamily="34" charset="0"/>
                <a:cs typeface="Arial" panose="020B0604020202020204" pitchFamily="34" charset="0"/>
              </a:rPr>
              <a:t>Audit trail</a:t>
            </a:r>
          </a:p>
          <a:p>
            <a:pPr algn="just" fontAlgn="base">
              <a:lnSpc>
                <a:spcPct val="90000"/>
              </a:lnSpc>
              <a:spcAft>
                <a:spcPct val="0"/>
              </a:spcAft>
              <a:buFont typeface="Wingdings" panose="05000000000000000000" pitchFamily="2" charset="2"/>
              <a:buChar char="§"/>
              <a:defRPr/>
            </a:pPr>
            <a:r>
              <a:rPr lang="en-IN" sz="2100" dirty="0">
                <a:latin typeface="Arial" panose="020B0604020202020204" pitchFamily="34" charset="0"/>
                <a:cs typeface="Arial" panose="020B0604020202020204" pitchFamily="34" charset="0"/>
              </a:rPr>
              <a:t>Alert &amp; Notifications</a:t>
            </a:r>
          </a:p>
          <a:p>
            <a:pPr algn="just" fontAlgn="base">
              <a:lnSpc>
                <a:spcPct val="90000"/>
              </a:lnSpc>
              <a:spcAft>
                <a:spcPct val="0"/>
              </a:spcAft>
              <a:buFont typeface="Wingdings" panose="05000000000000000000" pitchFamily="2" charset="2"/>
              <a:buChar char="§"/>
              <a:defRPr/>
            </a:pPr>
            <a:r>
              <a:rPr lang="en-IN" sz="2100" dirty="0">
                <a:latin typeface="Arial" panose="020B0604020202020204" pitchFamily="34" charset="0"/>
                <a:cs typeface="Arial" panose="020B0604020202020204" pitchFamily="34" charset="0"/>
              </a:rPr>
              <a:t>Variety of data input mechanisms</a:t>
            </a:r>
          </a:p>
          <a:p>
            <a:pPr algn="just" fontAlgn="base">
              <a:lnSpc>
                <a:spcPct val="90000"/>
              </a:lnSpc>
              <a:spcAft>
                <a:spcPct val="0"/>
              </a:spcAft>
              <a:buFont typeface="Wingdings" panose="05000000000000000000" pitchFamily="2" charset="2"/>
              <a:buChar char="§"/>
              <a:defRPr/>
            </a:pPr>
            <a:r>
              <a:rPr lang="en-IN" sz="2100" dirty="0">
                <a:latin typeface="Arial" panose="020B0604020202020204" pitchFamily="34" charset="0"/>
                <a:cs typeface="Arial" panose="020B0604020202020204" pitchFamily="34" charset="0"/>
              </a:rPr>
              <a:t>Third party interaction</a:t>
            </a:r>
          </a:p>
          <a:p>
            <a:pPr algn="just" fontAlgn="base">
              <a:lnSpc>
                <a:spcPct val="90000"/>
              </a:lnSpc>
              <a:spcAft>
                <a:spcPct val="0"/>
              </a:spcAft>
              <a:buFont typeface="Wingdings" panose="05000000000000000000" pitchFamily="2" charset="2"/>
              <a:buChar char="§"/>
              <a:defRPr/>
            </a:pPr>
            <a:r>
              <a:rPr lang="en-IN" sz="2100" dirty="0">
                <a:latin typeface="Arial" panose="020B0604020202020204" pitchFamily="34" charset="0"/>
                <a:cs typeface="Arial" panose="020B0604020202020204" pitchFamily="34" charset="0"/>
              </a:rPr>
              <a:t>Workflow</a:t>
            </a:r>
          </a:p>
          <a:p>
            <a:pPr algn="just" fontAlgn="base">
              <a:lnSpc>
                <a:spcPct val="90000"/>
              </a:lnSpc>
              <a:spcAft>
                <a:spcPct val="0"/>
              </a:spcAft>
              <a:buFont typeface="Wingdings" panose="05000000000000000000" pitchFamily="2" charset="2"/>
              <a:buChar char="§"/>
              <a:defRPr/>
            </a:pPr>
            <a:r>
              <a:rPr lang="en-IN" sz="2100" dirty="0">
                <a:latin typeface="Arial" panose="020B0604020202020204" pitchFamily="34" charset="0"/>
                <a:cs typeface="Arial" panose="020B0604020202020204" pitchFamily="34" charset="0"/>
              </a:rPr>
              <a:t>User behaviour analysis (ex. in e-commerce)</a:t>
            </a:r>
          </a:p>
          <a:p>
            <a:pPr algn="just" fontAlgn="base">
              <a:lnSpc>
                <a:spcPct val="90000"/>
              </a:lnSpc>
              <a:spcAft>
                <a:spcPct val="0"/>
              </a:spcAft>
              <a:buFont typeface="Wingdings" panose="05000000000000000000" pitchFamily="2" charset="2"/>
              <a:buChar char="§"/>
              <a:defRPr/>
            </a:pPr>
            <a:r>
              <a:rPr lang="en-US" sz="2100" dirty="0">
                <a:latin typeface="Arial" panose="020B0604020202020204" pitchFamily="34" charset="0"/>
                <a:cs typeface="Arial" panose="020B0604020202020204" pitchFamily="34" charset="0"/>
              </a:rPr>
              <a:t>A user-friendly and responsive web or mobile application</a:t>
            </a:r>
          </a:p>
          <a:p>
            <a:pPr algn="just" fontAlgn="base">
              <a:lnSpc>
                <a:spcPct val="90000"/>
              </a:lnSpc>
              <a:spcAft>
                <a:spcPct val="0"/>
              </a:spcAft>
              <a:buFont typeface="Wingdings" panose="05000000000000000000" pitchFamily="2" charset="2"/>
              <a:buChar char="§"/>
              <a:defRPr/>
            </a:pPr>
            <a:r>
              <a:rPr lang="en-US" sz="2100" dirty="0">
                <a:latin typeface="Arial" panose="020B0604020202020204" pitchFamily="34" charset="0"/>
                <a:cs typeface="Arial" panose="020B0604020202020204" pitchFamily="34" charset="0"/>
              </a:rPr>
              <a:t>Business to maintain their own rules to facilitate decision making.</a:t>
            </a:r>
          </a:p>
          <a:p>
            <a:pPr algn="just" fontAlgn="base">
              <a:lnSpc>
                <a:spcPct val="90000"/>
              </a:lnSpc>
              <a:spcAft>
                <a:spcPct val="0"/>
              </a:spcAft>
              <a:buFont typeface="Wingdings" panose="05000000000000000000" pitchFamily="2" charset="2"/>
              <a:buChar char="§"/>
              <a:defRPr/>
            </a:pPr>
            <a:endParaRPr lang="en-IN" sz="2100" dirty="0">
              <a:latin typeface="Arial" panose="020B0604020202020204" pitchFamily="34" charset="0"/>
              <a:cs typeface="Arial" panose="020B0604020202020204" pitchFamily="34" charset="0"/>
            </a:endParaRPr>
          </a:p>
          <a:p>
            <a:pPr algn="just" fontAlgn="base">
              <a:lnSpc>
                <a:spcPct val="90000"/>
              </a:lnSpc>
              <a:spcAft>
                <a:spcPct val="0"/>
              </a:spcAft>
              <a:buFont typeface="Wingdings" panose="05000000000000000000" pitchFamily="2" charset="2"/>
              <a:buChar char="§"/>
              <a:defRPr/>
            </a:pPr>
            <a:endParaRPr lang="en-IN" sz="2100" dirty="0">
              <a:latin typeface="Arial" panose="020B0604020202020204" pitchFamily="34" charset="0"/>
              <a:cs typeface="Arial" panose="020B0604020202020204" pitchFamily="34" charset="0"/>
            </a:endParaRPr>
          </a:p>
          <a:p>
            <a:pPr algn="just" fontAlgn="base">
              <a:lnSpc>
                <a:spcPct val="90000"/>
              </a:lnSpc>
              <a:spcAft>
                <a:spcPct val="0"/>
              </a:spcAft>
              <a:buFont typeface="Wingdings" panose="05000000000000000000" pitchFamily="2" charset="2"/>
              <a:buChar char="§"/>
              <a:defRPr/>
            </a:pPr>
            <a:r>
              <a:rPr lang="en-IN" sz="2100" dirty="0">
                <a:latin typeface="Arial" panose="020B0604020202020204" pitchFamily="34" charset="0"/>
                <a:cs typeface="Arial" panose="020B0604020202020204" pitchFamily="34" charset="0"/>
              </a:rPr>
              <a:t>All such requirements need to be probed in detail, and we need to understand the specific scenarios in order to decide the design approach</a:t>
            </a:r>
          </a:p>
          <a:p>
            <a:pPr marL="0" indent="0">
              <a:buNone/>
            </a:pPr>
            <a:endParaRPr lang="en-IN" dirty="0"/>
          </a:p>
        </p:txBody>
      </p:sp>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8</a:t>
            </a:fld>
            <a:endParaRPr lang="en-IN"/>
          </a:p>
        </p:txBody>
      </p:sp>
      <p:sp>
        <p:nvSpPr>
          <p:cNvPr id="6" name="Date Placeholder 5">
            <a:extLst>
              <a:ext uri="{FF2B5EF4-FFF2-40B4-BE49-F238E27FC236}">
                <a16:creationId xmlns:a16="http://schemas.microsoft.com/office/drawing/2014/main" id="{0596E0ED-9386-2005-8FCF-53DA723A297C}"/>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1329869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99176" cy="1143000"/>
          </a:xfrm>
          <a:ln>
            <a:noFill/>
          </a:ln>
        </p:spPr>
        <p:style>
          <a:lnRef idx="2">
            <a:schemeClr val="accent2"/>
          </a:lnRef>
          <a:fillRef idx="1">
            <a:schemeClr val="lt1"/>
          </a:fillRef>
          <a:effectRef idx="0">
            <a:schemeClr val="accent2"/>
          </a:effectRef>
          <a:fontRef idx="minor">
            <a:schemeClr val="dk1"/>
          </a:fontRef>
        </p:style>
        <p:txBody>
          <a:bodyPr>
            <a:normAutofit fontScale="90000"/>
          </a:bodyPr>
          <a:lstStyle/>
          <a:p>
            <a:pPr algn="l"/>
            <a:br>
              <a:rPr lang="en-IN" dirty="0"/>
            </a:br>
            <a:r>
              <a:rPr lang="en-IN" sz="2900" b="1" dirty="0">
                <a:solidFill>
                  <a:schemeClr val="tx1"/>
                </a:solidFill>
                <a:latin typeface="Arial" panose="020B0604020202020204" pitchFamily="34" charset="0"/>
                <a:ea typeface="+mj-ea"/>
                <a:cs typeface="Arial" panose="020B0604020202020204" pitchFamily="34" charset="0"/>
              </a:rPr>
              <a:t>Deeper understanding of requirements helps identify ASRs</a:t>
            </a:r>
            <a:br>
              <a:rPr lang="en-IN" dirty="0"/>
            </a:br>
            <a:endParaRPr lang="en-IN" dirty="0"/>
          </a:p>
        </p:txBody>
      </p:sp>
      <p:sp>
        <p:nvSpPr>
          <p:cNvPr id="3" name="Content Placeholder 2"/>
          <p:cNvSpPr>
            <a:spLocks noGrp="1"/>
          </p:cNvSpPr>
          <p:nvPr>
            <p:ph idx="1"/>
          </p:nvPr>
        </p:nvSpPr>
        <p:spPr>
          <a:xfrm>
            <a:off x="457200" y="1600200"/>
            <a:ext cx="8435280" cy="4525963"/>
          </a:xfrm>
          <a:ln>
            <a:noFill/>
          </a:ln>
        </p:spPr>
        <p:style>
          <a:lnRef idx="2">
            <a:schemeClr val="accent1"/>
          </a:lnRef>
          <a:fillRef idx="1">
            <a:schemeClr val="lt1"/>
          </a:fillRef>
          <a:effectRef idx="0">
            <a:schemeClr val="accent1"/>
          </a:effectRef>
          <a:fontRef idx="minor">
            <a:schemeClr val="dk1"/>
          </a:fontRef>
        </p:style>
        <p:txBody>
          <a:bodyPr>
            <a:normAutofit lnSpcReduction="10000"/>
          </a:bodyPr>
          <a:lstStyle/>
          <a:p>
            <a:pPr algn="just" fontAlgn="base">
              <a:spcAft>
                <a:spcPct val="0"/>
              </a:spcAft>
              <a:buFont typeface="Arial" charset="0"/>
              <a:buNone/>
            </a:pPr>
            <a:r>
              <a:rPr lang="en-IN" altLang="en-US" sz="2300" dirty="0">
                <a:latin typeface="Arial" panose="020B0604020202020204" pitchFamily="34" charset="0"/>
                <a:cs typeface="Arial" panose="020B0604020202020204" pitchFamily="34" charset="0"/>
              </a:rPr>
              <a:t>Audit trail: Should we use File or DB? This will depend on how the audit trail is going to be used – are we going to perform some kind of analysis of the activities or are we looking for a specific activity</a:t>
            </a:r>
          </a:p>
          <a:p>
            <a:pPr algn="just" fontAlgn="base">
              <a:spcAft>
                <a:spcPct val="0"/>
              </a:spcAft>
              <a:buFont typeface="Arial" charset="0"/>
              <a:buNone/>
            </a:pPr>
            <a:endParaRPr lang="en-IN" altLang="en-US" sz="2300" dirty="0">
              <a:latin typeface="Arial" panose="020B0604020202020204" pitchFamily="34" charset="0"/>
              <a:cs typeface="Arial" panose="020B0604020202020204" pitchFamily="34" charset="0"/>
            </a:endParaRPr>
          </a:p>
          <a:p>
            <a:pPr algn="just" fontAlgn="base">
              <a:spcAft>
                <a:spcPct val="0"/>
              </a:spcAft>
              <a:buFont typeface="Arial" charset="0"/>
              <a:buNone/>
            </a:pPr>
            <a:r>
              <a:rPr lang="en-IN" altLang="en-US" sz="2300" dirty="0">
                <a:latin typeface="Arial" panose="020B0604020202020204" pitchFamily="34" charset="0"/>
                <a:cs typeface="Arial" panose="020B0604020202020204" pitchFamily="34" charset="0"/>
              </a:rPr>
              <a:t>Third party interaction: We need to understand what communication mechanisms are supported by the 3rd party.</a:t>
            </a:r>
          </a:p>
          <a:p>
            <a:pPr algn="just" fontAlgn="base">
              <a:spcAft>
                <a:spcPct val="0"/>
              </a:spcAft>
              <a:buFont typeface="Arial" charset="0"/>
              <a:buNone/>
            </a:pPr>
            <a:endParaRPr lang="en-IN" altLang="en-US" sz="2300" dirty="0">
              <a:latin typeface="Arial" panose="020B0604020202020204" pitchFamily="34" charset="0"/>
              <a:cs typeface="Arial" panose="020B0604020202020204" pitchFamily="34" charset="0"/>
            </a:endParaRPr>
          </a:p>
          <a:p>
            <a:pPr algn="just" fontAlgn="base">
              <a:spcAft>
                <a:spcPct val="0"/>
              </a:spcAft>
              <a:buFont typeface="Arial" charset="0"/>
              <a:buNone/>
            </a:pPr>
            <a:r>
              <a:rPr lang="en-IN" altLang="en-US" sz="2300" dirty="0">
                <a:latin typeface="Arial" panose="020B0604020202020204" pitchFamily="34" charset="0"/>
                <a:cs typeface="Arial" panose="020B0604020202020204" pitchFamily="34" charset="0"/>
              </a:rPr>
              <a:t>Notifications: Should it be an SMS notification or </a:t>
            </a:r>
            <a:r>
              <a:rPr lang="en-IN" altLang="en-US" sz="2300" dirty="0" err="1">
                <a:latin typeface="Arial" panose="020B0604020202020204" pitchFamily="34" charset="0"/>
                <a:cs typeface="Arial" panose="020B0604020202020204" pitchFamily="34" charset="0"/>
              </a:rPr>
              <a:t>eMail</a:t>
            </a:r>
            <a:r>
              <a:rPr lang="en-IN" altLang="en-US" sz="2300" dirty="0">
                <a:latin typeface="Arial" panose="020B0604020202020204" pitchFamily="34" charset="0"/>
                <a:cs typeface="Arial" panose="020B0604020202020204" pitchFamily="34" charset="0"/>
              </a:rPr>
              <a:t> notification or notifying an application via message queue? Should it be a one way notification or do we need an Acknowledgement?</a:t>
            </a:r>
          </a:p>
          <a:p>
            <a:pPr marL="0" indent="0">
              <a:buNone/>
            </a:pPr>
            <a:endParaRPr lang="en-IN" dirty="0"/>
          </a:p>
        </p:txBody>
      </p:sp>
      <p:sp>
        <p:nvSpPr>
          <p:cNvPr id="4" name="Footer Placeholder 3"/>
          <p:cNvSpPr>
            <a:spLocks noGrp="1"/>
          </p:cNvSpPr>
          <p:nvPr>
            <p:ph type="ftr" sz="quarter" idx="11"/>
          </p:nvPr>
        </p:nvSpPr>
        <p:spPr/>
        <p:txBody>
          <a:bodyPr/>
          <a:lstStyle/>
          <a:p>
            <a:r>
              <a:rPr lang="en-IN"/>
              <a:t>SEZG651/SSZG653 Software Architectures</a:t>
            </a:r>
          </a:p>
        </p:txBody>
      </p:sp>
      <p:sp>
        <p:nvSpPr>
          <p:cNvPr id="5" name="Slide Number Placeholder 4"/>
          <p:cNvSpPr>
            <a:spLocks noGrp="1"/>
          </p:cNvSpPr>
          <p:nvPr>
            <p:ph type="sldNum" sz="quarter" idx="12"/>
          </p:nvPr>
        </p:nvSpPr>
        <p:spPr/>
        <p:txBody>
          <a:bodyPr/>
          <a:lstStyle/>
          <a:p>
            <a:fld id="{2E82692E-DCDE-415B-8665-CBE2C4DE6DB9}" type="slidenum">
              <a:rPr lang="en-IN" smtClean="0"/>
              <a:t>9</a:t>
            </a:fld>
            <a:endParaRPr lang="en-IN"/>
          </a:p>
        </p:txBody>
      </p:sp>
      <p:sp>
        <p:nvSpPr>
          <p:cNvPr id="6" name="Date Placeholder 5">
            <a:extLst>
              <a:ext uri="{FF2B5EF4-FFF2-40B4-BE49-F238E27FC236}">
                <a16:creationId xmlns:a16="http://schemas.microsoft.com/office/drawing/2014/main" id="{86F1833D-7770-30DB-F525-BB332193B5AD}"/>
              </a:ext>
            </a:extLst>
          </p:cNvPr>
          <p:cNvSpPr>
            <a:spLocks noGrp="1"/>
          </p:cNvSpPr>
          <p:nvPr>
            <p:ph type="dt" sz="half" idx="10"/>
          </p:nvPr>
        </p:nvSpPr>
        <p:spPr/>
        <p:txBody>
          <a:bodyPr/>
          <a:lstStyle/>
          <a:p>
            <a:r>
              <a:rPr lang="en-US"/>
              <a:t>February 15, 2025</a:t>
            </a:r>
            <a:endParaRPr lang="en-IN"/>
          </a:p>
        </p:txBody>
      </p:sp>
    </p:spTree>
    <p:extLst>
      <p:ext uri="{BB962C8B-B14F-4D97-AF65-F5344CB8AC3E}">
        <p14:creationId xmlns:p14="http://schemas.microsoft.com/office/powerpoint/2010/main" val="28909017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2241</TotalTime>
  <Words>3431</Words>
  <Application>Microsoft Office PowerPoint</Application>
  <PresentationFormat>On-screen Show (4:3)</PresentationFormat>
  <Paragraphs>393</Paragraphs>
  <Slides>31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Arial</vt:lpstr>
      <vt:lpstr>Arial Narrow</vt:lpstr>
      <vt:lpstr>Arial Unicode MS</vt:lpstr>
      <vt:lpstr>Calibri</vt:lpstr>
      <vt:lpstr>Helvetica</vt:lpstr>
      <vt:lpstr>Quire Sans</vt:lpstr>
      <vt:lpstr>Wingdings</vt:lpstr>
      <vt:lpstr>Office Theme</vt:lpstr>
      <vt:lpstr>Software Architecture</vt:lpstr>
      <vt:lpstr>Software Architecture :  Architecturally Significant Requirements (ASR)</vt:lpstr>
      <vt:lpstr>Agenda</vt:lpstr>
      <vt:lpstr>Architecturally Significant Requirements (ASR)</vt:lpstr>
      <vt:lpstr>Architecturally Significant Requirements (ASR)</vt:lpstr>
      <vt:lpstr>Architecturally Significant Requirements (ASR) –Drivers</vt:lpstr>
      <vt:lpstr> Challenging requirements </vt:lpstr>
      <vt:lpstr> Examples of ASRs </vt:lpstr>
      <vt:lpstr> Deeper understanding of requirements helps identify ASRs </vt:lpstr>
      <vt:lpstr> Ex. of probing the requirements - ‘Traffic Management  System’ </vt:lpstr>
      <vt:lpstr>Different ways to identify ASRs</vt:lpstr>
      <vt:lpstr>ASR from Requirement Documents</vt:lpstr>
      <vt:lpstr>Look for leads from Design Decision</vt:lpstr>
      <vt:lpstr>ASR from interviewing Stakeholders</vt:lpstr>
      <vt:lpstr>ASR from interviewing Stakeholders</vt:lpstr>
      <vt:lpstr>ASR from Business GOALS</vt:lpstr>
      <vt:lpstr>ASR from Business GOALS</vt:lpstr>
      <vt:lpstr> Example of Business Goal: BHIM </vt:lpstr>
      <vt:lpstr>Format for Presenting Final Business Goals</vt:lpstr>
      <vt:lpstr>PALM : Pedigreed Attribute eLicitation Method Capturing Business Goal</vt:lpstr>
      <vt:lpstr>PowerPoint Presentation</vt:lpstr>
      <vt:lpstr>PowerPoint Presentation</vt:lpstr>
      <vt:lpstr>PowerPoint Presentation</vt:lpstr>
      <vt:lpstr>PowerPoint Presentation</vt:lpstr>
      <vt:lpstr>PowerPoint Presentation</vt:lpstr>
      <vt:lpstr>PowerPoint Presentation</vt:lpstr>
      <vt:lpstr>Agile Vs. Traditional</vt:lpstr>
      <vt:lpstr>Agile Manifesto :12 Principles</vt:lpstr>
      <vt:lpstr>Analytics : Up-front Work Vs. Agility</vt:lpstr>
      <vt:lpstr>BDUF (Big Design Up-front Model) for Agile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Architecture</dc:title>
  <dc:creator>Admin</dc:creator>
  <cp:lastModifiedBy>Harvinder Jabbal</cp:lastModifiedBy>
  <cp:revision>227</cp:revision>
  <dcterms:created xsi:type="dcterms:W3CDTF">2020-03-12T04:48:11Z</dcterms:created>
  <dcterms:modified xsi:type="dcterms:W3CDTF">2025-02-14T17:40:17Z</dcterms:modified>
</cp:coreProperties>
</file>

<file path=docProps/thumbnail.jpeg>
</file>